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76" r:id="rId2"/>
    <p:sldId id="257" r:id="rId3"/>
    <p:sldId id="259" r:id="rId4"/>
    <p:sldId id="260" r:id="rId5"/>
    <p:sldId id="261" r:id="rId6"/>
    <p:sldId id="262" r:id="rId7"/>
    <p:sldId id="263" r:id="rId8"/>
    <p:sldId id="264" r:id="rId9"/>
    <p:sldId id="265" r:id="rId10"/>
    <p:sldId id="266" r:id="rId11"/>
    <p:sldId id="268" r:id="rId12"/>
    <p:sldId id="267" r:id="rId13"/>
    <p:sldId id="274" r:id="rId14"/>
    <p:sldId id="269" r:id="rId15"/>
    <p:sldId id="270" r:id="rId16"/>
    <p:sldId id="271" r:id="rId17"/>
    <p:sldId id="272" r:id="rId18"/>
    <p:sldId id="273" r:id="rId19"/>
    <p:sldId id="275"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1058" autoAdjust="0"/>
  </p:normalViewPr>
  <p:slideViewPr>
    <p:cSldViewPr snapToGrid="0">
      <p:cViewPr varScale="1">
        <p:scale>
          <a:sx n="137" d="100"/>
          <a:sy n="137" d="100"/>
        </p:scale>
        <p:origin x="408" y="126"/>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tableStyles" Target="tableStyles.xml" Id="rId26"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theme" Target="theme/theme1.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viewProps" Target="viewProps.xml" Id="rId24"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presProps" Target="presProp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notesMaster" Target="notesMasters/notesMaster1.xml" Id="rId22" /><Relationship Type="http://schemas.openxmlformats.org/officeDocument/2006/relationships/customXml" Target="/customXML/item.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33554-FCB2-407B-82F4-125CC8D47C74}" type="datetimeFigureOut">
              <a:rPr lang="en-US" smtClean="0"/>
              <a:t>12/27/2022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2071EE-9832-447A-BB4B-B174EAB64CAF}" type="slidenum">
              <a:rPr lang="en-US" smtClean="0"/>
              <a:t>‹#›</a:t>
            </a:fld>
            <a:endParaRPr lang="en-US"/>
          </a:p>
        </p:txBody>
      </p:sp>
    </p:spTree>
    <p:extLst>
      <p:ext uri="{BB962C8B-B14F-4D97-AF65-F5344CB8AC3E}">
        <p14:creationId xmlns:p14="http://schemas.microsoft.com/office/powerpoint/2010/main" val="3472476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1</a:t>
            </a:fld>
            <a:endParaRPr lang="en-US"/>
          </a:p>
        </p:txBody>
      </p:sp>
    </p:spTree>
    <p:extLst>
      <p:ext uri="{BB962C8B-B14F-4D97-AF65-F5344CB8AC3E}">
        <p14:creationId xmlns:p14="http://schemas.microsoft.com/office/powerpoint/2010/main" val="1529610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3</a:t>
            </a:fld>
            <a:endParaRPr lang="en-US"/>
          </a:p>
        </p:txBody>
      </p:sp>
    </p:spTree>
    <p:extLst>
      <p:ext uri="{BB962C8B-B14F-4D97-AF65-F5344CB8AC3E}">
        <p14:creationId xmlns:p14="http://schemas.microsoft.com/office/powerpoint/2010/main" val="217371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4</a:t>
            </a:fld>
            <a:endParaRPr lang="en-US"/>
          </a:p>
        </p:txBody>
      </p:sp>
    </p:spTree>
    <p:extLst>
      <p:ext uri="{BB962C8B-B14F-4D97-AF65-F5344CB8AC3E}">
        <p14:creationId xmlns:p14="http://schemas.microsoft.com/office/powerpoint/2010/main" val="130825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inclusion of “use”, in addition to “sale”, is significant, since it allows taxpayers to claim a production tax credit (“PTC”) for producing qualified clean hydrogen even if the clean hydrogen is not sold to an unrelated party, which had previously been a requirement to claim a PTC. </a:t>
            </a:r>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5</a:t>
            </a:fld>
            <a:endParaRPr lang="en-US"/>
          </a:p>
        </p:txBody>
      </p:sp>
    </p:spTree>
    <p:extLst>
      <p:ext uri="{BB962C8B-B14F-4D97-AF65-F5344CB8AC3E}">
        <p14:creationId xmlns:p14="http://schemas.microsoft.com/office/powerpoint/2010/main" val="3771661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7</a:t>
            </a:fld>
            <a:endParaRPr lang="en-US"/>
          </a:p>
        </p:txBody>
      </p:sp>
    </p:spTree>
    <p:extLst>
      <p:ext uri="{BB962C8B-B14F-4D97-AF65-F5344CB8AC3E}">
        <p14:creationId xmlns:p14="http://schemas.microsoft.com/office/powerpoint/2010/main" val="1793426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8</a:t>
            </a:fld>
            <a:endParaRPr lang="en-US"/>
          </a:p>
        </p:txBody>
      </p:sp>
    </p:spTree>
    <p:extLst>
      <p:ext uri="{BB962C8B-B14F-4D97-AF65-F5344CB8AC3E}">
        <p14:creationId xmlns:p14="http://schemas.microsoft.com/office/powerpoint/2010/main" val="466959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11</a:t>
            </a:fld>
            <a:endParaRPr lang="en-US"/>
          </a:p>
        </p:txBody>
      </p:sp>
    </p:spTree>
    <p:extLst>
      <p:ext uri="{BB962C8B-B14F-4D97-AF65-F5344CB8AC3E}">
        <p14:creationId xmlns:p14="http://schemas.microsoft.com/office/powerpoint/2010/main" val="1025087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2071EE-9832-447A-BB4B-B174EAB64CAF}" type="slidenum">
              <a:rPr lang="en-US" smtClean="0"/>
              <a:t>19</a:t>
            </a:fld>
            <a:endParaRPr lang="en-US"/>
          </a:p>
        </p:txBody>
      </p:sp>
    </p:spTree>
    <p:extLst>
      <p:ext uri="{BB962C8B-B14F-4D97-AF65-F5344CB8AC3E}">
        <p14:creationId xmlns:p14="http://schemas.microsoft.com/office/powerpoint/2010/main" val="2473254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914400" y="2130426"/>
            <a:ext cx="10363200" cy="1470025"/>
          </a:xfrm>
        </p:spPr>
        <p:txBody>
          <a:bodyPr/>
          <a:lstStyle>
            <a:lvl1pPr algn="ctr">
              <a:defRPr sz="4400" b="0" cap="none" spc="0">
                <a:ln w="0"/>
                <a:solidFill>
                  <a:schemeClr val="accent1"/>
                </a:solidFill>
                <a:effectLst>
                  <a:outerShdw blurRad="38100" dist="25400" dir="5400000" algn="ctr" rotWithShape="0">
                    <a:srgbClr val="6E747A">
                      <a:alpha val="43000"/>
                    </a:srgbClr>
                  </a:outerShdw>
                </a:effectLst>
              </a:defRPr>
            </a:lvl1pPr>
          </a:lstStyle>
          <a:p>
            <a:pPr lvl="0"/>
            <a:r>
              <a:rPr lang="en-US" noProof="0" smtClean="0"/>
              <a:t>Click to edit Master title style</a:t>
            </a:r>
            <a:endParaRPr lang="en-US" noProof="0" dirty="0" smtClean="0"/>
          </a:p>
        </p:txBody>
      </p:sp>
      <p:sp>
        <p:nvSpPr>
          <p:cNvPr id="30723" name="Rectangle 3"/>
          <p:cNvSpPr>
            <a:spLocks noGrp="1" noChangeArrowheads="1"/>
          </p:cNvSpPr>
          <p:nvPr>
            <p:ph type="subTitle" idx="1"/>
          </p:nvPr>
        </p:nvSpPr>
        <p:spPr>
          <a:xfrm>
            <a:off x="1828800" y="3886200"/>
            <a:ext cx="8534400" cy="1752600"/>
          </a:xfrm>
        </p:spPr>
        <p:txBody>
          <a:bodyPr/>
          <a:lstStyle>
            <a:lvl1pPr marL="0" indent="0" algn="ctr">
              <a:buFontTx/>
              <a:buNone/>
              <a:defRPr sz="3200"/>
            </a:lvl1pPr>
          </a:lstStyle>
          <a:p>
            <a:pPr lvl="0"/>
            <a:r>
              <a:rPr lang="en-US" noProof="0" smtClean="0"/>
              <a:t>Click to edit Master subtitle style</a:t>
            </a:r>
            <a:endParaRPr lang="en-US" noProof="0" dirty="0" smtClean="0"/>
          </a:p>
        </p:txBody>
      </p:sp>
      <p:sp>
        <p:nvSpPr>
          <p:cNvPr id="30724" name="Rectangle 4"/>
          <p:cNvSpPr>
            <a:spLocks noGrp="1" noChangeArrowheads="1"/>
          </p:cNvSpPr>
          <p:nvPr>
            <p:ph type="dt" sz="half" idx="2"/>
          </p:nvPr>
        </p:nvSpPr>
        <p:spPr/>
        <p:txBody>
          <a:bodyPr/>
          <a:lstStyle>
            <a:lvl1pPr>
              <a:defRPr/>
            </a:lvl1pPr>
          </a:lstStyle>
          <a:p>
            <a:r>
              <a:rPr lang="en-US" smtClean="0"/>
              <a:t>12/27/2022</a:t>
            </a:r>
            <a:endParaRPr lang="en-US"/>
          </a:p>
        </p:txBody>
      </p:sp>
      <p:sp>
        <p:nvSpPr>
          <p:cNvPr id="30725" name="Rectangle 5"/>
          <p:cNvSpPr>
            <a:spLocks noGrp="1" noChangeArrowheads="1"/>
          </p:cNvSpPr>
          <p:nvPr>
            <p:ph type="sldNum" sz="quarter" idx="4"/>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16408563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12/27/2022</a:t>
            </a:r>
            <a:endParaRPr lang="en-US"/>
          </a:p>
        </p:txBody>
      </p:sp>
      <p:sp>
        <p:nvSpPr>
          <p:cNvPr id="5" name="Slide Number Placeholder 4"/>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29272399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4968" y="978408"/>
            <a:ext cx="2747433" cy="5147756"/>
          </a:xfrm>
        </p:spPr>
        <p:txBody>
          <a:bodyPr vert="eaVert"/>
          <a:lstStyle>
            <a:lvl1pPr>
              <a:defRPr sz="2800"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2667" y="978408"/>
            <a:ext cx="8039100" cy="514775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12/27/2022</a:t>
            </a:r>
            <a:endParaRPr lang="en-US"/>
          </a:p>
        </p:txBody>
      </p:sp>
      <p:sp>
        <p:nvSpPr>
          <p:cNvPr id="5" name="Slide Number Placeholder 4"/>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30979591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12/27/2022</a:t>
            </a:r>
            <a:endParaRPr lang="en-US"/>
          </a:p>
        </p:txBody>
      </p:sp>
      <p:sp>
        <p:nvSpPr>
          <p:cNvPr id="5" name="Slide Number Placeholder 4"/>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31781379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r>
              <a:rPr lang="en-US" smtClean="0"/>
              <a:t>12/27/2022</a:t>
            </a:r>
            <a:endParaRPr lang="en-US"/>
          </a:p>
        </p:txBody>
      </p:sp>
      <p:sp>
        <p:nvSpPr>
          <p:cNvPr id="5" name="Slide Number Placeholder 4"/>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18182765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609600" y="1905000"/>
            <a:ext cx="53848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05000"/>
            <a:ext cx="53848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12/27/2022</a:t>
            </a:r>
            <a:endParaRPr lang="en-US"/>
          </a:p>
        </p:txBody>
      </p:sp>
      <p:sp>
        <p:nvSpPr>
          <p:cNvPr id="6" name="Slide Number Placeholder 5"/>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4211815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12/27/2022</a:t>
            </a:r>
            <a:endParaRPr lang="en-US"/>
          </a:p>
        </p:txBody>
      </p:sp>
      <p:sp>
        <p:nvSpPr>
          <p:cNvPr id="8" name="Slide Number Placeholder 7"/>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26746822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smtClean="0"/>
              <a:t>12/27/2022</a:t>
            </a:r>
            <a:endParaRPr lang="en-US"/>
          </a:p>
        </p:txBody>
      </p:sp>
      <p:sp>
        <p:nvSpPr>
          <p:cNvPr id="4" name="Slide Number Placeholder 3"/>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679823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12/27/2022</a:t>
            </a:r>
            <a:endParaRPr lang="en-US"/>
          </a:p>
        </p:txBody>
      </p:sp>
      <p:sp>
        <p:nvSpPr>
          <p:cNvPr id="3" name="Slide Number Placeholder 2"/>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421576621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0"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smtClean="0"/>
              <a:t>12/27/2022</a:t>
            </a:r>
            <a:endParaRPr lang="en-US"/>
          </a:p>
        </p:txBody>
      </p:sp>
      <p:sp>
        <p:nvSpPr>
          <p:cNvPr id="6" name="Slide Number Placeholder 5"/>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9940674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0" u="none" cap="none" spc="0">
                <a:ln w="0"/>
                <a:solidFill>
                  <a:schemeClr val="accent1"/>
                </a:solidFill>
                <a:effectLst>
                  <a:outerShdw blurRad="38100" dist="25400" dir="5400000" algn="ctr" rotWithShape="0">
                    <a:srgbClr val="6E747A">
                      <a:alpha val="43000"/>
                    </a:srgbClr>
                  </a:outerShdw>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r>
              <a:rPr lang="en-US" smtClean="0"/>
              <a:t>12/27/2022</a:t>
            </a:r>
            <a:endParaRPr lang="en-US"/>
          </a:p>
        </p:txBody>
      </p:sp>
      <p:sp>
        <p:nvSpPr>
          <p:cNvPr id="6" name="Slide Number Placeholder 5"/>
          <p:cNvSpPr>
            <a:spLocks noGrp="1"/>
          </p:cNvSpPr>
          <p:nvPr>
            <p:ph type="sldNum" sz="quarter" idx="11"/>
          </p:nvPr>
        </p:nvSpPr>
        <p:spPr/>
        <p:txBody>
          <a:bodyPr/>
          <a:lstStyle>
            <a:lvl1pPr>
              <a:defRPr/>
            </a:lvl1pPr>
          </a:lstStyle>
          <a:p>
            <a:fld id="{EE20FB1C-E321-48F7-8FD7-F16070CF473D}" type="slidenum">
              <a:rPr lang="en-US" smtClean="0"/>
              <a:t>‹#›</a:t>
            </a:fld>
            <a:endParaRPr lang="en-US"/>
          </a:p>
        </p:txBody>
      </p:sp>
    </p:spTree>
    <p:extLst>
      <p:ext uri="{BB962C8B-B14F-4D97-AF65-F5344CB8AC3E}">
        <p14:creationId xmlns:p14="http://schemas.microsoft.com/office/powerpoint/2010/main" val="25755733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2667" y="6858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592667" y="1905000"/>
            <a:ext cx="10989733"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09600" y="638175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smtClean="0"/>
              <a:t>12/27/2022</a:t>
            </a:r>
            <a:endParaRPr lang="en-US"/>
          </a:p>
        </p:txBody>
      </p:sp>
      <p:sp>
        <p:nvSpPr>
          <p:cNvPr id="1030" name="Rectangle 6"/>
          <p:cNvSpPr>
            <a:spLocks noGrp="1" noChangeArrowheads="1"/>
          </p:cNvSpPr>
          <p:nvPr>
            <p:ph type="sldNum" sz="quarter" idx="4"/>
          </p:nvPr>
        </p:nvSpPr>
        <p:spPr bwMode="auto">
          <a:xfrm>
            <a:off x="8737600" y="638175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20FB1C-E321-48F7-8FD7-F16070CF473D}" type="slidenum">
              <a:rPr lang="en-US" smtClean="0"/>
              <a:t>‹#›</a:t>
            </a:fld>
            <a:endParaRPr lang="en-US"/>
          </a:p>
        </p:txBody>
      </p:sp>
    </p:spTree>
    <p:extLst>
      <p:ext uri="{BB962C8B-B14F-4D97-AF65-F5344CB8AC3E}">
        <p14:creationId xmlns:p14="http://schemas.microsoft.com/office/powerpoint/2010/main" val="2321810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rtl="0" eaLnBrk="1" fontAlgn="base" hangingPunct="1">
        <a:spcBef>
          <a:spcPct val="0"/>
        </a:spcBef>
        <a:spcAft>
          <a:spcPct val="0"/>
        </a:spcAft>
        <a:defRPr sz="3600" b="0" cap="none" spc="0">
          <a:ln w="0"/>
          <a:solidFill>
            <a:schemeClr val="accent1"/>
          </a:solidFill>
          <a:effectLst>
            <a:outerShdw blurRad="38100" dist="25400" dir="5400000" algn="ctr" rotWithShape="0">
              <a:srgbClr val="6E747A">
                <a:alpha val="43000"/>
              </a:srgbClr>
            </a:outerShdw>
          </a:effectLst>
          <a:latin typeface="+mj-lt"/>
          <a:ea typeface="+mj-ea"/>
          <a:cs typeface="+mj-cs"/>
        </a:defRPr>
      </a:lvl1pPr>
      <a:lvl2pPr algn="l" rtl="0" eaLnBrk="1" fontAlgn="base" hangingPunct="1">
        <a:spcBef>
          <a:spcPct val="0"/>
        </a:spcBef>
        <a:spcAft>
          <a:spcPct val="0"/>
        </a:spcAft>
        <a:defRPr sz="3600">
          <a:solidFill>
            <a:srgbClr val="CC0000"/>
          </a:solidFill>
          <a:latin typeface="Arial" charset="0"/>
        </a:defRPr>
      </a:lvl2pPr>
      <a:lvl3pPr algn="l" rtl="0" eaLnBrk="1" fontAlgn="base" hangingPunct="1">
        <a:spcBef>
          <a:spcPct val="0"/>
        </a:spcBef>
        <a:spcAft>
          <a:spcPct val="0"/>
        </a:spcAft>
        <a:defRPr sz="3600">
          <a:solidFill>
            <a:srgbClr val="CC0000"/>
          </a:solidFill>
          <a:latin typeface="Arial" charset="0"/>
        </a:defRPr>
      </a:lvl3pPr>
      <a:lvl4pPr algn="l" rtl="0" eaLnBrk="1" fontAlgn="base" hangingPunct="1">
        <a:spcBef>
          <a:spcPct val="0"/>
        </a:spcBef>
        <a:spcAft>
          <a:spcPct val="0"/>
        </a:spcAft>
        <a:defRPr sz="3600">
          <a:solidFill>
            <a:srgbClr val="CC0000"/>
          </a:solidFill>
          <a:latin typeface="Arial" charset="0"/>
        </a:defRPr>
      </a:lvl4pPr>
      <a:lvl5pPr algn="l" rtl="0" eaLnBrk="1" fontAlgn="base" hangingPunct="1">
        <a:spcBef>
          <a:spcPct val="0"/>
        </a:spcBef>
        <a:spcAft>
          <a:spcPct val="0"/>
        </a:spcAft>
        <a:defRPr sz="3600">
          <a:solidFill>
            <a:srgbClr val="CC0000"/>
          </a:solidFill>
          <a:latin typeface="Arial" charset="0"/>
        </a:defRPr>
      </a:lvl5pPr>
      <a:lvl6pPr marL="457200" algn="l" rtl="0" eaLnBrk="1" fontAlgn="base" hangingPunct="1">
        <a:spcBef>
          <a:spcPct val="0"/>
        </a:spcBef>
        <a:spcAft>
          <a:spcPct val="0"/>
        </a:spcAft>
        <a:defRPr sz="3600">
          <a:solidFill>
            <a:srgbClr val="CC0000"/>
          </a:solidFill>
          <a:latin typeface="Arial" charset="0"/>
        </a:defRPr>
      </a:lvl6pPr>
      <a:lvl7pPr marL="914400" algn="l" rtl="0" eaLnBrk="1" fontAlgn="base" hangingPunct="1">
        <a:spcBef>
          <a:spcPct val="0"/>
        </a:spcBef>
        <a:spcAft>
          <a:spcPct val="0"/>
        </a:spcAft>
        <a:defRPr sz="3600">
          <a:solidFill>
            <a:srgbClr val="CC0000"/>
          </a:solidFill>
          <a:latin typeface="Arial" charset="0"/>
        </a:defRPr>
      </a:lvl7pPr>
      <a:lvl8pPr marL="1371600" algn="l" rtl="0" eaLnBrk="1" fontAlgn="base" hangingPunct="1">
        <a:spcBef>
          <a:spcPct val="0"/>
        </a:spcBef>
        <a:spcAft>
          <a:spcPct val="0"/>
        </a:spcAft>
        <a:defRPr sz="3600">
          <a:solidFill>
            <a:srgbClr val="CC0000"/>
          </a:solidFill>
          <a:latin typeface="Arial" charset="0"/>
        </a:defRPr>
      </a:lvl8pPr>
      <a:lvl9pPr marL="1828800" algn="l" rtl="0" eaLnBrk="1" fontAlgn="base" hangingPunct="1">
        <a:spcBef>
          <a:spcPct val="0"/>
        </a:spcBef>
        <a:spcAft>
          <a:spcPct val="0"/>
        </a:spcAft>
        <a:defRPr sz="3600">
          <a:solidFill>
            <a:srgbClr val="CC0000"/>
          </a:solidFill>
          <a:latin typeface="Arial" charset="0"/>
        </a:defRPr>
      </a:lvl9pPr>
    </p:titleStyle>
    <p:bodyStyle>
      <a:lvl1pPr marL="457200" indent="-344488" algn="l" rtl="0" eaLnBrk="1" fontAlgn="base" hangingPunct="1">
        <a:spcBef>
          <a:spcPct val="20000"/>
        </a:spcBef>
        <a:spcAft>
          <a:spcPct val="0"/>
        </a:spcAft>
        <a:buClr>
          <a:schemeClr val="accent1"/>
        </a:buClr>
        <a:buFont typeface="Arial" panose="020B0604020202020204" pitchFamily="34" charset="0"/>
        <a:buChar char="•"/>
        <a:defRPr sz="2400">
          <a:solidFill>
            <a:schemeClr val="tx1"/>
          </a:solidFill>
          <a:latin typeface="+mn-lt"/>
          <a:ea typeface="+mn-ea"/>
          <a:cs typeface="+mn-cs"/>
        </a:defRPr>
      </a:lvl1pPr>
      <a:lvl2pPr marL="914400" indent="-344488" algn="l" rtl="0" eaLnBrk="1" fontAlgn="base" hangingPunct="1">
        <a:spcBef>
          <a:spcPct val="20000"/>
        </a:spcBef>
        <a:spcAft>
          <a:spcPct val="0"/>
        </a:spcAft>
        <a:buClr>
          <a:schemeClr val="accent1"/>
        </a:buClr>
        <a:buFont typeface="Arial" panose="020B0604020202020204" pitchFamily="34" charset="0"/>
        <a:buChar char="•"/>
        <a:defRPr sz="2000">
          <a:solidFill>
            <a:schemeClr val="tx1"/>
          </a:solidFill>
          <a:latin typeface="+mn-lt"/>
        </a:defRPr>
      </a:lvl2pPr>
      <a:lvl3pPr marL="1371600" indent="-344488" algn="l" rtl="0" eaLnBrk="1" fontAlgn="base" hangingPunct="1">
        <a:spcBef>
          <a:spcPct val="20000"/>
        </a:spcBef>
        <a:spcAft>
          <a:spcPct val="0"/>
        </a:spcAft>
        <a:buClr>
          <a:schemeClr val="accent1"/>
        </a:buClr>
        <a:buFont typeface="Arial" panose="020B0604020202020204" pitchFamily="34" charset="0"/>
        <a:buChar char="•"/>
        <a:defRPr>
          <a:solidFill>
            <a:schemeClr val="tx1"/>
          </a:solidFill>
          <a:latin typeface="+mn-lt"/>
        </a:defRPr>
      </a:lvl3pPr>
      <a:lvl4pPr marL="1828800" indent="-344488" algn="l" rtl="0" eaLnBrk="1" fontAlgn="base" hangingPunct="1">
        <a:spcBef>
          <a:spcPct val="20000"/>
        </a:spcBef>
        <a:spcAft>
          <a:spcPct val="0"/>
        </a:spcAft>
        <a:buClr>
          <a:schemeClr val="accent1"/>
        </a:buClr>
        <a:buFont typeface="Arial" panose="020B0604020202020204" pitchFamily="34" charset="0"/>
        <a:buChar char="•"/>
        <a:defRPr sz="1600">
          <a:solidFill>
            <a:schemeClr val="tx1"/>
          </a:solidFill>
          <a:latin typeface="+mn-lt"/>
        </a:defRPr>
      </a:lvl4pPr>
      <a:lvl5pPr marL="2286000" indent="-344488" algn="l" rtl="0" eaLnBrk="1" fontAlgn="base" hangingPunct="1">
        <a:spcBef>
          <a:spcPct val="20000"/>
        </a:spcBef>
        <a:spcAft>
          <a:spcPct val="0"/>
        </a:spcAft>
        <a:buClr>
          <a:schemeClr val="accent1"/>
        </a:buClr>
        <a:buFont typeface="Arial" panose="020B0604020202020204" pitchFamily="34" charset="0"/>
        <a:buChar char="•"/>
        <a:defRPr sz="1600">
          <a:solidFill>
            <a:schemeClr val="tx1"/>
          </a:solidFill>
          <a:latin typeface="+mn-lt"/>
        </a:defRPr>
      </a:lvl5pPr>
      <a:lvl6pPr marL="2514600" indent="-228600" algn="l" rtl="0" eaLnBrk="1" fontAlgn="base" hangingPunct="1">
        <a:spcBef>
          <a:spcPct val="20000"/>
        </a:spcBef>
        <a:spcAft>
          <a:spcPct val="0"/>
        </a:spcAft>
        <a:buBlip>
          <a:blip r:embed="rId14"/>
        </a:buBlip>
        <a:defRPr sz="1600">
          <a:solidFill>
            <a:schemeClr val="tx1"/>
          </a:solidFill>
          <a:latin typeface="+mn-lt"/>
        </a:defRPr>
      </a:lvl6pPr>
      <a:lvl7pPr marL="2971800" indent="-228600" algn="l" rtl="0" eaLnBrk="1" fontAlgn="base" hangingPunct="1">
        <a:spcBef>
          <a:spcPct val="20000"/>
        </a:spcBef>
        <a:spcAft>
          <a:spcPct val="0"/>
        </a:spcAft>
        <a:buBlip>
          <a:blip r:embed="rId14"/>
        </a:buBlip>
        <a:defRPr sz="1600">
          <a:solidFill>
            <a:schemeClr val="tx1"/>
          </a:solidFill>
          <a:latin typeface="+mn-lt"/>
        </a:defRPr>
      </a:lvl7pPr>
      <a:lvl8pPr marL="3429000" indent="-228600" algn="l" rtl="0" eaLnBrk="1" fontAlgn="base" hangingPunct="1">
        <a:spcBef>
          <a:spcPct val="20000"/>
        </a:spcBef>
        <a:spcAft>
          <a:spcPct val="0"/>
        </a:spcAft>
        <a:buBlip>
          <a:blip r:embed="rId14"/>
        </a:buBlip>
        <a:defRPr sz="1600">
          <a:solidFill>
            <a:schemeClr val="tx1"/>
          </a:solidFill>
          <a:latin typeface="+mn-lt"/>
        </a:defRPr>
      </a:lvl8pPr>
      <a:lvl9pPr marL="3886200" indent="-228600" algn="l" rtl="0" eaLnBrk="1" fontAlgn="base" hangingPunct="1">
        <a:spcBef>
          <a:spcPct val="20000"/>
        </a:spcBef>
        <a:spcAft>
          <a:spcPct val="0"/>
        </a:spcAft>
        <a:buBlip>
          <a:blip r:embed="rId14"/>
        </a:buBlip>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8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4"/>
                </a:solidFill>
              </a:rPr>
              <a:t>Tax Credits for Blue Hydrogen under </a:t>
            </a:r>
            <a:r>
              <a:rPr lang="en-US" dirty="0" smtClean="0">
                <a:solidFill>
                  <a:schemeClr val="accent4"/>
                </a:solidFill>
              </a:rPr>
              <a:t>The </a:t>
            </a:r>
            <a:r>
              <a:rPr lang="en-US" dirty="0">
                <a:solidFill>
                  <a:schemeClr val="accent4"/>
                </a:solidFill>
              </a:rPr>
              <a:t>Inflation Reduction Act of 2022</a:t>
            </a:r>
            <a:endParaRPr lang="en-US" dirty="0"/>
          </a:p>
        </p:txBody>
      </p:sp>
      <p:sp>
        <p:nvSpPr>
          <p:cNvPr id="3" name="Subtitle 2"/>
          <p:cNvSpPr>
            <a:spLocks noGrp="1"/>
          </p:cNvSpPr>
          <p:nvPr>
            <p:ph type="subTitle" idx="1"/>
          </p:nvPr>
        </p:nvSpPr>
        <p:spPr>
          <a:xfrm>
            <a:off x="1828800" y="3600451"/>
            <a:ext cx="8534400" cy="2701289"/>
          </a:xfrm>
          <a:blipFill dpi="0" rotWithShape="1">
            <a:blip r:embed="rId4">
              <a:alphaModFix amt="66000"/>
            </a:blip>
            <a:srcRect/>
            <a:stretch>
              <a:fillRect/>
            </a:stretch>
          </a:blipFill>
        </p:spPr>
        <p:txBody>
          <a:bodyPr/>
          <a:lstStyle/>
          <a:p>
            <a:pPr>
              <a:spcBef>
                <a:spcPts val="0"/>
              </a:spcBef>
              <a:spcAft>
                <a:spcPts val="600"/>
              </a:spcAft>
            </a:pPr>
            <a:r>
              <a:rPr lang="en-US" sz="3600" dirty="0" smtClean="0"/>
              <a:t>             Kentucky </a:t>
            </a:r>
            <a:r>
              <a:rPr lang="en-US" sz="3600" dirty="0"/>
              <a:t>Hydrogen Summit</a:t>
            </a:r>
            <a:r>
              <a:rPr lang="en-US" dirty="0"/>
              <a:t>	</a:t>
            </a:r>
            <a:r>
              <a:rPr lang="en-US" dirty="0" smtClean="0"/>
              <a:t>	</a:t>
            </a:r>
            <a:r>
              <a:rPr lang="en-US" i="1" dirty="0" smtClean="0"/>
              <a:t>Blue Gas in the Bluegrass</a:t>
            </a:r>
            <a:endParaRPr lang="en-US" dirty="0" smtClean="0"/>
          </a:p>
          <a:p>
            <a:pPr>
              <a:spcBef>
                <a:spcPts val="0"/>
              </a:spcBef>
              <a:spcAft>
                <a:spcPts val="600"/>
              </a:spcAft>
            </a:pPr>
            <a:r>
              <a:rPr lang="en-US" sz="1600" dirty="0" smtClean="0"/>
              <a:t>        </a:t>
            </a:r>
            <a:endParaRPr lang="en-US" sz="1400" b="1" dirty="0" smtClean="0"/>
          </a:p>
          <a:p>
            <a:pPr>
              <a:spcBef>
                <a:spcPts val="0"/>
              </a:spcBef>
              <a:spcAft>
                <a:spcPts val="600"/>
              </a:spcAft>
            </a:pPr>
            <a:r>
              <a:rPr lang="en-US" sz="1800" b="1" dirty="0" smtClean="0"/>
              <a:t>Stephen D. Berger	</a:t>
            </a:r>
          </a:p>
          <a:p>
            <a:pPr>
              <a:spcBef>
                <a:spcPts val="0"/>
              </a:spcBef>
              <a:spcAft>
                <a:spcPts val="600"/>
              </a:spcAft>
            </a:pPr>
            <a:r>
              <a:rPr lang="en-US" sz="1800" b="1" dirty="0" smtClean="0"/>
              <a:t>Wyatt, Tarrant &amp; Combs, LLP</a:t>
            </a:r>
            <a:endParaRPr lang="en-US" sz="1800" dirty="0"/>
          </a:p>
          <a:p>
            <a:pPr>
              <a:spcBef>
                <a:spcPts val="0"/>
              </a:spcBef>
              <a:spcAft>
                <a:spcPts val="600"/>
              </a:spcAft>
            </a:pPr>
            <a:r>
              <a:rPr lang="en-US" sz="1600" dirty="0"/>
              <a:t>	</a:t>
            </a:r>
            <a:r>
              <a:rPr lang="en-US" sz="1600" dirty="0" smtClean="0"/>
              <a:t>					</a:t>
            </a:r>
            <a:r>
              <a:rPr lang="en-US" sz="1600" b="1" dirty="0" smtClean="0"/>
              <a:t>January 25, 2023</a:t>
            </a:r>
            <a:endParaRPr lang="en-US" sz="1600" b="1" dirty="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3316" y="1"/>
            <a:ext cx="4943579" cy="1749206"/>
          </a:xfrm>
          <a:prstGeom prst="rect">
            <a:avLst/>
          </a:prstGeom>
        </p:spPr>
      </p:pic>
    </p:spTree>
    <p:extLst>
      <p:ext uri="{BB962C8B-B14F-4D97-AF65-F5344CB8AC3E}">
        <p14:creationId xmlns:p14="http://schemas.microsoft.com/office/powerpoint/2010/main" val="5531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Clean hydrogen PTC (cont’d.)</a:t>
            </a:r>
            <a:endParaRPr lang="en-US" dirty="0"/>
          </a:p>
        </p:txBody>
      </p:sp>
      <p:sp>
        <p:nvSpPr>
          <p:cNvPr id="3" name="Content Placeholder 2"/>
          <p:cNvSpPr>
            <a:spLocks noGrp="1"/>
          </p:cNvSpPr>
          <p:nvPr>
            <p:ph idx="1"/>
          </p:nvPr>
        </p:nvSpPr>
        <p:spPr/>
        <p:txBody>
          <a:bodyPr/>
          <a:lstStyle/>
          <a:p>
            <a:pPr marL="112712" indent="0" algn="just">
              <a:buNone/>
            </a:pPr>
            <a:r>
              <a:rPr lang="en-US" u="sng" dirty="0" smtClean="0"/>
              <a:t>Credit Reduced </a:t>
            </a:r>
            <a:r>
              <a:rPr lang="en-US" u="sng" dirty="0"/>
              <a:t>for </a:t>
            </a:r>
            <a:r>
              <a:rPr lang="en-US" u="sng" dirty="0" smtClean="0"/>
              <a:t>Tax-Exempt Bonds</a:t>
            </a:r>
          </a:p>
          <a:p>
            <a:pPr marL="112712" indent="0" algn="just">
              <a:buNone/>
            </a:pPr>
            <a:r>
              <a:rPr lang="en-US" dirty="0" smtClean="0"/>
              <a:t>If the </a:t>
            </a:r>
            <a:r>
              <a:rPr lang="en-US" dirty="0"/>
              <a:t>qualified clean hydrogen production </a:t>
            </a:r>
            <a:r>
              <a:rPr lang="en-US" dirty="0" smtClean="0"/>
              <a:t>facility is financed in whole or in part with </a:t>
            </a:r>
            <a:r>
              <a:rPr lang="en-US" dirty="0"/>
              <a:t>t</a:t>
            </a:r>
            <a:r>
              <a:rPr lang="en-US" dirty="0" smtClean="0"/>
              <a:t>ax-exempt bonds, the amount of the Credit is reduced by the lesser of (i) 15% or (ii) the proportion of the total cost of the facility financed by the tax-exempt bonds. </a:t>
            </a:r>
            <a:endParaRPr lang="en-US" dirty="0"/>
          </a:p>
          <a:p>
            <a:pPr marL="112712" indent="0">
              <a:buNone/>
            </a:pP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10</a:t>
            </a:fld>
            <a:endParaRPr lang="en-US"/>
          </a:p>
        </p:txBody>
      </p:sp>
    </p:spTree>
    <p:extLst>
      <p:ext uri="{BB962C8B-B14F-4D97-AF65-F5344CB8AC3E}">
        <p14:creationId xmlns:p14="http://schemas.microsoft.com/office/powerpoint/2010/main" val="2711733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007" y="1737360"/>
            <a:ext cx="10989733" cy="4221163"/>
          </a:xfrm>
        </p:spPr>
        <p:txBody>
          <a:bodyPr/>
          <a:lstStyle/>
          <a:p>
            <a:pPr marL="112712" indent="0">
              <a:buNone/>
            </a:pPr>
            <a:r>
              <a:rPr lang="en-US" u="sng" dirty="0"/>
              <a:t>No Double Dipping </a:t>
            </a:r>
          </a:p>
          <a:p>
            <a:pPr marL="112712" indent="0">
              <a:buNone/>
            </a:pPr>
            <a:r>
              <a:rPr lang="en-US" dirty="0"/>
              <a:t>No Clean Hydrogen PTC may be claimed </a:t>
            </a:r>
            <a:r>
              <a:rPr lang="en-US" dirty="0" smtClean="0"/>
              <a:t>with </a:t>
            </a:r>
            <a:r>
              <a:rPr lang="en-US" dirty="0"/>
              <a:t>respect to any qualified clean hydrogen produced at a facility which includes carbon capture equipment for which a credit is allowed to any taxpayer under </a:t>
            </a:r>
            <a:r>
              <a:rPr lang="en-US" dirty="0" smtClean="0"/>
              <a:t>IRC §45Q</a:t>
            </a:r>
            <a:r>
              <a:rPr lang="en-US" dirty="0"/>
              <a:t> for the taxable year or any prior taxable year. </a:t>
            </a:r>
            <a:endParaRPr lang="en-US" u="sng" dirty="0"/>
          </a:p>
        </p:txBody>
      </p:sp>
      <p:sp>
        <p:nvSpPr>
          <p:cNvPr id="4" name="Date Placeholder 3"/>
          <p:cNvSpPr>
            <a:spLocks noGrp="1"/>
          </p:cNvSpPr>
          <p:nvPr>
            <p:ph type="dt" sz="half" idx="10"/>
          </p:nvPr>
        </p:nvSpPr>
        <p:spPr/>
        <p:txBody>
          <a:bodyPr/>
          <a:lstStyle/>
          <a:p>
            <a:r>
              <a:rPr lang="en-US" smtClean="0"/>
              <a:t>12/27/2022</a:t>
            </a:r>
            <a:endParaRPr lang="en-US"/>
          </a:p>
        </p:txBody>
      </p:sp>
      <p:sp>
        <p:nvSpPr>
          <p:cNvPr id="5" name="Slide Number Placeholder 4"/>
          <p:cNvSpPr>
            <a:spLocks noGrp="1"/>
          </p:cNvSpPr>
          <p:nvPr>
            <p:ph type="sldNum" sz="quarter" idx="11"/>
          </p:nvPr>
        </p:nvSpPr>
        <p:spPr/>
        <p:txBody>
          <a:bodyPr/>
          <a:lstStyle/>
          <a:p>
            <a:fld id="{EE20FB1C-E321-48F7-8FD7-F16070CF473D}" type="slidenum">
              <a:rPr lang="en-US" smtClean="0"/>
              <a:t>11</a:t>
            </a:fld>
            <a:endParaRPr lang="en-US"/>
          </a:p>
        </p:txBody>
      </p:sp>
    </p:spTree>
    <p:extLst>
      <p:ext uri="{BB962C8B-B14F-4D97-AF65-F5344CB8AC3E}">
        <p14:creationId xmlns:p14="http://schemas.microsoft.com/office/powerpoint/2010/main" val="3450854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Clean </a:t>
            </a:r>
            <a:r>
              <a:rPr lang="en-US" dirty="0" smtClean="0">
                <a:solidFill>
                  <a:schemeClr val="tx1"/>
                </a:solidFill>
              </a:rPr>
              <a:t>Hydrogen </a:t>
            </a:r>
            <a:r>
              <a:rPr lang="en-US" dirty="0">
                <a:solidFill>
                  <a:schemeClr val="tx1"/>
                </a:solidFill>
              </a:rPr>
              <a:t>PTC (cont’d.)</a:t>
            </a:r>
            <a:endParaRPr lang="en-US" dirty="0"/>
          </a:p>
        </p:txBody>
      </p:sp>
      <p:sp>
        <p:nvSpPr>
          <p:cNvPr id="3" name="Content Placeholder 2"/>
          <p:cNvSpPr>
            <a:spLocks noGrp="1"/>
          </p:cNvSpPr>
          <p:nvPr>
            <p:ph idx="1"/>
          </p:nvPr>
        </p:nvSpPr>
        <p:spPr>
          <a:xfrm>
            <a:off x="592667" y="1912815"/>
            <a:ext cx="10989733" cy="4221163"/>
          </a:xfrm>
        </p:spPr>
        <p:txBody>
          <a:bodyPr/>
          <a:lstStyle/>
          <a:p>
            <a:pPr marL="112712" indent="0" algn="just">
              <a:buNone/>
            </a:pPr>
            <a:r>
              <a:rPr lang="en-US" u="sng" dirty="0" smtClean="0"/>
              <a:t>Refundable Credit</a:t>
            </a:r>
            <a:endParaRPr lang="en-US" dirty="0" smtClean="0"/>
          </a:p>
          <a:p>
            <a:pPr marL="112712" indent="0">
              <a:buNone/>
            </a:pPr>
            <a:r>
              <a:rPr lang="en-US" dirty="0" smtClean="0"/>
              <a:t>The owner of a </a:t>
            </a:r>
            <a:r>
              <a:rPr lang="en-US" dirty="0"/>
              <a:t>qualified clean hydrogen production facility </a:t>
            </a:r>
            <a:r>
              <a:rPr lang="en-US" dirty="0" smtClean="0"/>
              <a:t>may elect on its                            tax return for the year in which the facility is placed in service to treat the </a:t>
            </a:r>
            <a:r>
              <a:rPr lang="en-US" dirty="0"/>
              <a:t>Clean </a:t>
            </a:r>
            <a:r>
              <a:rPr lang="en-US" dirty="0" smtClean="0"/>
              <a:t>Hydrogen </a:t>
            </a:r>
            <a:r>
              <a:rPr lang="en-US" dirty="0"/>
              <a:t>PTC </a:t>
            </a:r>
            <a:r>
              <a:rPr lang="en-US" dirty="0" smtClean="0"/>
              <a:t>to which it is entitled in that year </a:t>
            </a:r>
            <a:r>
              <a:rPr lang="en-US" dirty="0"/>
              <a:t>and </a:t>
            </a:r>
            <a:r>
              <a:rPr lang="en-US" dirty="0" smtClean="0"/>
              <a:t>all subsequent taxable </a:t>
            </a:r>
            <a:r>
              <a:rPr lang="en-US" dirty="0"/>
              <a:t>years </a:t>
            </a:r>
            <a:r>
              <a:rPr lang="en-US" dirty="0" smtClean="0"/>
              <a:t>ending before January </a:t>
            </a:r>
            <a:r>
              <a:rPr lang="en-US" dirty="0"/>
              <a:t>1, 2033 </a:t>
            </a:r>
            <a:r>
              <a:rPr lang="en-US" dirty="0" smtClean="0"/>
              <a:t>as if it were  a tax payment and, to the extent the credit exceeds the tax liability for any such year absent the credit, may claim the excess as a tax refund. 	</a:t>
            </a: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12</a:t>
            </a:fld>
            <a:endParaRPr lang="en-US"/>
          </a:p>
        </p:txBody>
      </p:sp>
    </p:spTree>
    <p:extLst>
      <p:ext uri="{BB962C8B-B14F-4D97-AF65-F5344CB8AC3E}">
        <p14:creationId xmlns:p14="http://schemas.microsoft.com/office/powerpoint/2010/main" val="10812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Monetization of the </a:t>
            </a:r>
            <a:br>
              <a:rPr lang="en-US" u="sng" dirty="0" smtClean="0"/>
            </a:br>
            <a:r>
              <a:rPr lang="en-US" u="sng" dirty="0" smtClean="0"/>
              <a:t>Clean </a:t>
            </a:r>
            <a:r>
              <a:rPr lang="en-US" u="sng" dirty="0"/>
              <a:t>Hydrogen </a:t>
            </a:r>
            <a:r>
              <a:rPr lang="en-US" u="sng" dirty="0" smtClean="0"/>
              <a:t>Production Tax Credit </a:t>
            </a:r>
            <a:endParaRPr lang="en-US" u="sng" dirty="0"/>
          </a:p>
        </p:txBody>
      </p:sp>
      <p:sp>
        <p:nvSpPr>
          <p:cNvPr id="3" name="Content Placeholder 2"/>
          <p:cNvSpPr>
            <a:spLocks noGrp="1"/>
          </p:cNvSpPr>
          <p:nvPr>
            <p:ph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IRC § 6417</a:t>
            </a:r>
            <a:r>
              <a:rPr lang="en-US" dirty="0" smtClean="0"/>
              <a:t>— Direct </a:t>
            </a:r>
            <a:r>
              <a:rPr lang="en-US" smtClean="0"/>
              <a:t>Pay Credit</a:t>
            </a:r>
            <a:endParaRPr lang="en-US" dirty="0" smtClean="0"/>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IRC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6418</a:t>
            </a:r>
            <a:r>
              <a:rPr lang="en-US" dirty="0" smtClean="0"/>
              <a:t>— Transferability of the Credit</a:t>
            </a:r>
            <a:endParaRPr lang="en-US"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13</a:t>
            </a:fld>
            <a:endParaRPr lang="en-US"/>
          </a:p>
        </p:txBody>
      </p:sp>
    </p:spTree>
    <p:extLst>
      <p:ext uri="{BB962C8B-B14F-4D97-AF65-F5344CB8AC3E}">
        <p14:creationId xmlns:p14="http://schemas.microsoft.com/office/powerpoint/2010/main" val="38579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547" y="80511"/>
            <a:ext cx="10972800" cy="1032009"/>
          </a:xfrm>
        </p:spPr>
        <p:txBody>
          <a:bodyPr/>
          <a:lstStyle/>
          <a:p>
            <a:r>
              <a:rPr lang="en-US" sz="2800" dirty="0" smtClean="0"/>
              <a:t>IRC </a:t>
            </a:r>
            <a:r>
              <a:rPr lang="en-US" sz="2800" dirty="0" smtClean="0">
                <a:latin typeface="Times New Roman" panose="02020603050405020304" pitchFamily="18" charset="0"/>
                <a:cs typeface="Times New Roman" panose="02020603050405020304" pitchFamily="18" charset="0"/>
              </a:rPr>
              <a:t>§6417</a:t>
            </a:r>
            <a:endParaRPr lang="en-US" sz="2800" dirty="0"/>
          </a:p>
        </p:txBody>
      </p:sp>
      <p:sp>
        <p:nvSpPr>
          <p:cNvPr id="3" name="Content Placeholder 2"/>
          <p:cNvSpPr>
            <a:spLocks noGrp="1"/>
          </p:cNvSpPr>
          <p:nvPr>
            <p:ph idx="1"/>
          </p:nvPr>
        </p:nvSpPr>
        <p:spPr>
          <a:xfrm>
            <a:off x="592667" y="1440180"/>
            <a:ext cx="10989733" cy="4685983"/>
          </a:xfrm>
        </p:spPr>
        <p:txBody>
          <a:bodyPr/>
          <a:lstStyle/>
          <a:p>
            <a:pPr marL="112712" indent="0">
              <a:buNone/>
            </a:pPr>
            <a:r>
              <a:rPr lang="en-US" u="sng" dirty="0" smtClean="0"/>
              <a:t>Direct Pay Credit</a:t>
            </a:r>
            <a:endParaRPr lang="en-US" dirty="0" smtClean="0"/>
          </a:p>
          <a:p>
            <a:pPr marL="112712" indent="0">
              <a:buNone/>
            </a:pPr>
            <a:r>
              <a:rPr lang="en-US" dirty="0" smtClean="0"/>
              <a:t>The </a:t>
            </a:r>
            <a:r>
              <a:rPr lang="en-US" dirty="0"/>
              <a:t>Act adds IRC §6417, which allows “</a:t>
            </a:r>
            <a:r>
              <a:rPr lang="en-US" b="1" dirty="0"/>
              <a:t>applicable entities</a:t>
            </a:r>
            <a:r>
              <a:rPr lang="en-US" dirty="0"/>
              <a:t>” to make an election to treat the Credit as a </a:t>
            </a:r>
            <a:r>
              <a:rPr lang="en-US" dirty="0" smtClean="0"/>
              <a:t>payment </a:t>
            </a:r>
            <a:r>
              <a:rPr lang="en-US" dirty="0"/>
              <a:t>of tax by such entity for the taxable year with respect to which such the Credit was determined. </a:t>
            </a:r>
          </a:p>
          <a:p>
            <a:pPr marL="112712" indent="0">
              <a:buNone/>
            </a:pPr>
            <a:endParaRPr lang="en-US" u="sng" dirty="0" smtClean="0"/>
          </a:p>
          <a:p>
            <a:pPr marL="112712" indent="0">
              <a:buNone/>
            </a:pP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14</a:t>
            </a:fld>
            <a:endParaRPr lang="en-US"/>
          </a:p>
        </p:txBody>
      </p:sp>
    </p:spTree>
    <p:extLst>
      <p:ext uri="{BB962C8B-B14F-4D97-AF65-F5344CB8AC3E}">
        <p14:creationId xmlns:p14="http://schemas.microsoft.com/office/powerpoint/2010/main" val="314225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167" y="685800"/>
            <a:ext cx="10972800" cy="1143000"/>
          </a:xfrm>
        </p:spPr>
        <p:txBody>
          <a:bodyPr/>
          <a:lstStyle/>
          <a:p>
            <a:r>
              <a:rPr lang="en-US" dirty="0"/>
              <a:t>IRC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6417 (cont’d.)</a:t>
            </a:r>
            <a:endParaRPr lang="en-US" dirty="0"/>
          </a:p>
        </p:txBody>
      </p:sp>
      <p:sp>
        <p:nvSpPr>
          <p:cNvPr id="3" name="Content Placeholder 2"/>
          <p:cNvSpPr>
            <a:spLocks noGrp="1"/>
          </p:cNvSpPr>
          <p:nvPr>
            <p:ph idx="1"/>
          </p:nvPr>
        </p:nvSpPr>
        <p:spPr>
          <a:xfrm>
            <a:off x="783167" y="1602154"/>
            <a:ext cx="10989733" cy="4524009"/>
          </a:xfrm>
        </p:spPr>
        <p:txBody>
          <a:bodyPr/>
          <a:lstStyle/>
          <a:p>
            <a:r>
              <a:rPr lang="en-US" sz="2000" dirty="0"/>
              <a:t>“</a:t>
            </a:r>
            <a:r>
              <a:rPr lang="en-US" sz="2000" b="1" dirty="0"/>
              <a:t>Applicable entities</a:t>
            </a:r>
            <a:r>
              <a:rPr lang="en-US" sz="2000" dirty="0"/>
              <a:t>”</a:t>
            </a:r>
            <a:r>
              <a:rPr lang="en-US" dirty="0"/>
              <a:t> include</a:t>
            </a:r>
            <a:r>
              <a:rPr lang="en-US" dirty="0" smtClean="0"/>
              <a:t>:</a:t>
            </a:r>
            <a:endParaRPr lang="en-US" dirty="0"/>
          </a:p>
          <a:p>
            <a:pPr lvl="1"/>
            <a:r>
              <a:rPr lang="en-US" dirty="0" smtClean="0"/>
              <a:t>State </a:t>
            </a:r>
            <a:r>
              <a:rPr lang="en-US" dirty="0"/>
              <a:t>or political subdivision </a:t>
            </a:r>
            <a:r>
              <a:rPr lang="en-US" dirty="0" smtClean="0"/>
              <a:t>thereof, </a:t>
            </a:r>
            <a:endParaRPr lang="en-US" dirty="0"/>
          </a:p>
          <a:p>
            <a:pPr lvl="1"/>
            <a:r>
              <a:rPr lang="en-US" dirty="0" smtClean="0"/>
              <a:t>Tennessee </a:t>
            </a:r>
            <a:r>
              <a:rPr lang="en-US" dirty="0"/>
              <a:t>Valley </a:t>
            </a:r>
            <a:r>
              <a:rPr lang="en-US" dirty="0" smtClean="0"/>
              <a:t>Authority,</a:t>
            </a:r>
            <a:endParaRPr lang="en-US" dirty="0"/>
          </a:p>
          <a:p>
            <a:pPr lvl="1"/>
            <a:r>
              <a:rPr lang="en-US" dirty="0"/>
              <a:t>I</a:t>
            </a:r>
            <a:r>
              <a:rPr lang="en-US" dirty="0" smtClean="0"/>
              <a:t>ndian </a:t>
            </a:r>
            <a:r>
              <a:rPr lang="en-US" dirty="0"/>
              <a:t>tribal </a:t>
            </a:r>
            <a:r>
              <a:rPr lang="en-US" dirty="0" smtClean="0"/>
              <a:t>government, </a:t>
            </a:r>
            <a:endParaRPr lang="en-US" dirty="0"/>
          </a:p>
          <a:p>
            <a:pPr lvl="1"/>
            <a:r>
              <a:rPr lang="en-US" dirty="0" smtClean="0"/>
              <a:t>Alaska </a:t>
            </a:r>
            <a:r>
              <a:rPr lang="en-US" dirty="0"/>
              <a:t>Native </a:t>
            </a:r>
            <a:r>
              <a:rPr lang="en-US" dirty="0" smtClean="0"/>
              <a:t>Corporation,  </a:t>
            </a:r>
            <a:endParaRPr lang="en-US" dirty="0"/>
          </a:p>
          <a:p>
            <a:pPr lvl="1"/>
            <a:r>
              <a:rPr lang="en-US" dirty="0" smtClean="0"/>
              <a:t>rural </a:t>
            </a:r>
            <a:r>
              <a:rPr lang="en-US" dirty="0"/>
              <a:t>electric </a:t>
            </a:r>
            <a:r>
              <a:rPr lang="en-US" dirty="0" smtClean="0"/>
              <a:t>cooperative, and </a:t>
            </a:r>
            <a:endParaRPr lang="en-US" dirty="0"/>
          </a:p>
          <a:p>
            <a:pPr lvl="1"/>
            <a:r>
              <a:rPr lang="en-US" dirty="0"/>
              <a:t>any other organization exempt from Federal income tax</a:t>
            </a:r>
            <a:r>
              <a:rPr lang="en-US" dirty="0" smtClean="0"/>
              <a:t>.</a:t>
            </a:r>
            <a:endParaRPr lang="en-US" dirty="0"/>
          </a:p>
          <a:p>
            <a:pPr marL="112712" indent="0">
              <a:buNone/>
            </a:pPr>
            <a:endParaRPr lang="en-US" sz="2000" dirty="0" smtClean="0"/>
          </a:p>
          <a:p>
            <a:r>
              <a:rPr lang="en-US" sz="2000" dirty="0"/>
              <a:t>IRC </a:t>
            </a:r>
            <a:r>
              <a:rPr lang="en-US" sz="2000" dirty="0">
                <a:latin typeface="Times New Roman" panose="02020603050405020304" pitchFamily="18" charset="0"/>
                <a:cs typeface="Times New Roman" panose="02020603050405020304" pitchFamily="18" charset="0"/>
              </a:rPr>
              <a:t>§6417</a:t>
            </a:r>
            <a:r>
              <a:rPr lang="en-US" sz="2000" dirty="0"/>
              <a:t> allows</a:t>
            </a:r>
            <a:r>
              <a:rPr lang="en-US" sz="2000" dirty="0" smtClean="0"/>
              <a:t> any such “applicable entity” to utilize </a:t>
            </a:r>
            <a:r>
              <a:rPr lang="en-US" sz="2000" dirty="0"/>
              <a:t>and monetize </a:t>
            </a:r>
            <a:r>
              <a:rPr lang="en-US" sz="2000" dirty="0" smtClean="0"/>
              <a:t>a Clean </a:t>
            </a:r>
            <a:r>
              <a:rPr lang="en-US" sz="2000" dirty="0"/>
              <a:t>Hydrogen PTC</a:t>
            </a:r>
            <a:r>
              <a:rPr lang="en-US" sz="2000" dirty="0" smtClean="0"/>
              <a:t> </a:t>
            </a:r>
            <a:r>
              <a:rPr lang="en-US" sz="2000" u="sng" dirty="0"/>
              <a:t>via a tax refund</a:t>
            </a:r>
            <a:r>
              <a:rPr lang="en-US" sz="2000" dirty="0"/>
              <a:t>, even though </a:t>
            </a:r>
            <a:r>
              <a:rPr lang="en-US" sz="2000" dirty="0" smtClean="0"/>
              <a:t>as tax-exempt entities such </a:t>
            </a:r>
            <a:r>
              <a:rPr lang="en-US" sz="2000" dirty="0"/>
              <a:t>entities </a:t>
            </a:r>
            <a:r>
              <a:rPr lang="en-US" sz="2000" dirty="0" smtClean="0"/>
              <a:t>generally do </a:t>
            </a:r>
            <a:r>
              <a:rPr lang="en-US" sz="2000" dirty="0"/>
              <a:t>not incur tax liabilities</a:t>
            </a:r>
            <a:r>
              <a:rPr lang="en-US" sz="2000" dirty="0" smtClean="0"/>
              <a:t>. </a:t>
            </a:r>
            <a:endParaRPr lang="en-US" sz="2000"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15</a:t>
            </a:fld>
            <a:endParaRPr lang="en-US"/>
          </a:p>
        </p:txBody>
      </p:sp>
    </p:spTree>
    <p:extLst>
      <p:ext uri="{BB962C8B-B14F-4D97-AF65-F5344CB8AC3E}">
        <p14:creationId xmlns:p14="http://schemas.microsoft.com/office/powerpoint/2010/main" val="528258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IRC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6417 (cont’d.)</a:t>
            </a:r>
            <a:endParaRPr lang="en-US" dirty="0"/>
          </a:p>
        </p:txBody>
      </p:sp>
      <p:sp>
        <p:nvSpPr>
          <p:cNvPr id="3" name="Content Placeholder 2"/>
          <p:cNvSpPr>
            <a:spLocks noGrp="1"/>
          </p:cNvSpPr>
          <p:nvPr>
            <p:ph idx="1"/>
          </p:nvPr>
        </p:nvSpPr>
        <p:spPr/>
        <p:txBody>
          <a:bodyPr/>
          <a:lstStyle/>
          <a:p>
            <a:pPr algn="just"/>
            <a:r>
              <a:rPr lang="en-US" dirty="0"/>
              <a:t>A</a:t>
            </a:r>
            <a:r>
              <a:rPr lang="en-US" dirty="0" smtClean="0"/>
              <a:t>ny taxpayer (i.e., individuals </a:t>
            </a:r>
            <a:r>
              <a:rPr lang="en-US" dirty="0"/>
              <a:t>and entities subject to Federal income </a:t>
            </a:r>
            <a:r>
              <a:rPr lang="en-US" dirty="0" smtClean="0"/>
              <a:t>tax) </a:t>
            </a:r>
            <a:r>
              <a:rPr lang="en-US" dirty="0"/>
              <a:t>may elect in the year a qualified clean hydrogen production facility is placed in service to be treated as an </a:t>
            </a:r>
            <a:r>
              <a:rPr lang="en-US" dirty="0" smtClean="0"/>
              <a:t>“applicable entity” </a:t>
            </a:r>
            <a:r>
              <a:rPr lang="en-US" dirty="0"/>
              <a:t>and to treat the amount of the Clean Hydrogen PTC to which the entity is entitled </a:t>
            </a:r>
            <a:r>
              <a:rPr lang="en-US" dirty="0" smtClean="0"/>
              <a:t>in </a:t>
            </a:r>
            <a:r>
              <a:rPr lang="en-US" dirty="0"/>
              <a:t>the year the facility is placed in service and for each of the four subsequent taxable years ending before January 1, 2033 as a payment of Federal income tax and, to the extent such amount exceeds the tax liability for such year if the taxpayer is an individual or C corporation, to claim the excess as a tax refund. </a:t>
            </a:r>
            <a:endParaRPr lang="en-US" dirty="0" smtClean="0"/>
          </a:p>
          <a:p>
            <a:pPr marL="112712" indent="0" algn="just">
              <a:buNone/>
            </a:pPr>
            <a:endParaRPr lang="en-US" dirty="0" smtClean="0"/>
          </a:p>
          <a:p>
            <a:pPr algn="just"/>
            <a:r>
              <a:rPr lang="en-US" dirty="0" smtClean="0"/>
              <a:t>The Credit </a:t>
            </a:r>
            <a:r>
              <a:rPr lang="en-US" dirty="0"/>
              <a:t>may be carried back for three years </a:t>
            </a:r>
            <a:r>
              <a:rPr lang="en-US" dirty="0" smtClean="0"/>
              <a:t>and </a:t>
            </a:r>
            <a:r>
              <a:rPr lang="en-US" dirty="0"/>
              <a:t>unused C</a:t>
            </a:r>
            <a:r>
              <a:rPr lang="en-US" dirty="0" smtClean="0"/>
              <a:t>redit may be  carried </a:t>
            </a:r>
            <a:r>
              <a:rPr lang="en-US" dirty="0"/>
              <a:t>forward 22 years.</a:t>
            </a:r>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16</a:t>
            </a:fld>
            <a:endParaRPr lang="en-US"/>
          </a:p>
        </p:txBody>
      </p:sp>
    </p:spTree>
    <p:extLst>
      <p:ext uri="{BB962C8B-B14F-4D97-AF65-F5344CB8AC3E}">
        <p14:creationId xmlns:p14="http://schemas.microsoft.com/office/powerpoint/2010/main" val="4274742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IRC </a:t>
            </a:r>
            <a:r>
              <a:rPr lang="en-US" dirty="0">
                <a:latin typeface="Times New Roman" panose="02020603050405020304" pitchFamily="18" charset="0"/>
                <a:cs typeface="Times New Roman" panose="02020603050405020304" pitchFamily="18" charset="0"/>
              </a:rPr>
              <a:t>§6417 (cont’d.)</a:t>
            </a:r>
            <a:endParaRPr lang="en-US" dirty="0"/>
          </a:p>
        </p:txBody>
      </p:sp>
      <p:sp>
        <p:nvSpPr>
          <p:cNvPr id="3" name="Content Placeholder 2"/>
          <p:cNvSpPr>
            <a:spLocks noGrp="1"/>
          </p:cNvSpPr>
          <p:nvPr>
            <p:ph idx="1"/>
          </p:nvPr>
        </p:nvSpPr>
        <p:spPr/>
        <p:txBody>
          <a:bodyPr/>
          <a:lstStyle/>
          <a:p>
            <a:pPr algn="just"/>
            <a:r>
              <a:rPr lang="en-US" dirty="0"/>
              <a:t>I</a:t>
            </a:r>
            <a:r>
              <a:rPr lang="en-US" dirty="0" smtClean="0"/>
              <a:t>f </a:t>
            </a:r>
            <a:r>
              <a:rPr lang="en-US" dirty="0"/>
              <a:t>the entity is a partnership or an S corporation, </a:t>
            </a:r>
            <a:r>
              <a:rPr lang="en-US" dirty="0" smtClean="0"/>
              <a:t>an election to sell all or a portion of the Credit is made </a:t>
            </a:r>
            <a:r>
              <a:rPr lang="en-US" dirty="0"/>
              <a:t>at the partnership or S corporation level and the </a:t>
            </a:r>
            <a:r>
              <a:rPr lang="en-US" dirty="0" smtClean="0"/>
              <a:t>seller receives </a:t>
            </a:r>
            <a:r>
              <a:rPr lang="en-US" dirty="0"/>
              <a:t>from the IRS a cash payment equal to the amount of the </a:t>
            </a:r>
            <a:r>
              <a:rPr lang="en-US" dirty="0" smtClean="0"/>
              <a:t>Credit sold. </a:t>
            </a:r>
            <a:r>
              <a:rPr lang="en-US" dirty="0"/>
              <a:t> </a:t>
            </a:r>
            <a:endParaRPr lang="en-US" dirty="0" smtClean="0"/>
          </a:p>
          <a:p>
            <a:pPr marL="112712" indent="0" algn="just">
              <a:buNone/>
            </a:pPr>
            <a:endParaRPr lang="en-US" dirty="0"/>
          </a:p>
          <a:p>
            <a:pPr algn="just"/>
            <a:r>
              <a:rPr lang="en-US" dirty="0" smtClean="0"/>
              <a:t>An election under </a:t>
            </a:r>
            <a:r>
              <a:rPr lang="en-US" dirty="0"/>
              <a:t>IRC </a:t>
            </a:r>
            <a:r>
              <a:rPr lang="en-US" dirty="0">
                <a:cs typeface="Times New Roman" panose="02020603050405020304" pitchFamily="18" charset="0"/>
              </a:rPr>
              <a:t>§6417 </a:t>
            </a:r>
            <a:r>
              <a:rPr lang="en-US" dirty="0" smtClean="0"/>
              <a:t>is </a:t>
            </a:r>
            <a:r>
              <a:rPr lang="en-US" dirty="0"/>
              <a:t>made on a facility-by-facility basis with respect to each separate qualified clean hydrogen production facility owned by the applicable entity in the year such facility is placed in service.</a:t>
            </a:r>
          </a:p>
          <a:p>
            <a:pPr marL="112712" indent="0">
              <a:buNone/>
            </a:pPr>
            <a:endParaRPr lang="en-US"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17</a:t>
            </a:fld>
            <a:endParaRPr lang="en-US"/>
          </a:p>
        </p:txBody>
      </p:sp>
    </p:spTree>
    <p:extLst>
      <p:ext uri="{BB962C8B-B14F-4D97-AF65-F5344CB8AC3E}">
        <p14:creationId xmlns:p14="http://schemas.microsoft.com/office/powerpoint/2010/main" val="3305207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IRC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6418</a:t>
            </a:r>
            <a:endParaRPr lang="en-US" dirty="0"/>
          </a:p>
        </p:txBody>
      </p:sp>
      <p:sp>
        <p:nvSpPr>
          <p:cNvPr id="3" name="Content Placeholder 2"/>
          <p:cNvSpPr>
            <a:spLocks noGrp="1"/>
          </p:cNvSpPr>
          <p:nvPr>
            <p:ph idx="1"/>
          </p:nvPr>
        </p:nvSpPr>
        <p:spPr/>
        <p:txBody>
          <a:bodyPr/>
          <a:lstStyle/>
          <a:p>
            <a:pPr marL="112712" indent="0" algn="just">
              <a:buNone/>
            </a:pPr>
            <a:r>
              <a:rPr lang="en-US" u="sng" dirty="0" smtClean="0">
                <a:effectLst>
                  <a:outerShdw blurRad="38100" dist="38100" dir="2700000" algn="tl">
                    <a:srgbClr val="000000">
                      <a:alpha val="43137"/>
                    </a:srgbClr>
                  </a:outerShdw>
                </a:effectLst>
              </a:rPr>
              <a:t>Transferability of the Credit</a:t>
            </a:r>
          </a:p>
          <a:p>
            <a:pPr algn="just"/>
            <a:r>
              <a:rPr lang="en-US" dirty="0" smtClean="0"/>
              <a:t>The Act adds IRC </a:t>
            </a:r>
            <a:r>
              <a:rPr lang="en-US" dirty="0" smtClean="0">
                <a:latin typeface="Times New Roman" panose="02020603050405020304" pitchFamily="18" charset="0"/>
                <a:cs typeface="Times New Roman" panose="02020603050405020304" pitchFamily="18" charset="0"/>
              </a:rPr>
              <a:t>§</a:t>
            </a:r>
            <a:r>
              <a:rPr lang="en-US" dirty="0" smtClean="0"/>
              <a:t>6418, which allows </a:t>
            </a:r>
            <a:r>
              <a:rPr lang="en-US" dirty="0"/>
              <a:t>an “eligible taxpayer” to transfer all or a portion of its Clean Hydrogen </a:t>
            </a:r>
            <a:r>
              <a:rPr lang="en-US" dirty="0" smtClean="0"/>
              <a:t>PTC to </a:t>
            </a:r>
            <a:r>
              <a:rPr lang="en-US" dirty="0"/>
              <a:t>a “transferee taxpayer</a:t>
            </a:r>
            <a:r>
              <a:rPr lang="en-US" dirty="0" smtClean="0"/>
              <a:t>”. </a:t>
            </a:r>
            <a:endParaRPr lang="en-US" dirty="0"/>
          </a:p>
          <a:p>
            <a:pPr algn="just"/>
            <a:r>
              <a:rPr lang="en-US" dirty="0"/>
              <a:t>Any taxpayer, other than </a:t>
            </a:r>
            <a:r>
              <a:rPr lang="en-US" dirty="0" smtClean="0"/>
              <a:t>an </a:t>
            </a:r>
            <a:r>
              <a:rPr lang="en-US" dirty="0"/>
              <a:t>“applicable entity” </a:t>
            </a:r>
            <a:r>
              <a:rPr lang="en-US" dirty="0" smtClean="0"/>
              <a:t>(as defined under </a:t>
            </a:r>
            <a:r>
              <a:rPr lang="en-US" dirty="0" smtClean="0">
                <a:latin typeface="Times New Roman" panose="02020603050405020304" pitchFamily="18" charset="0"/>
                <a:cs typeface="Times New Roman" panose="02020603050405020304" pitchFamily="18" charset="0"/>
              </a:rPr>
              <a:t>§</a:t>
            </a:r>
            <a:r>
              <a:rPr lang="en-US" dirty="0" smtClean="0"/>
              <a:t>6417) </a:t>
            </a:r>
            <a:r>
              <a:rPr lang="en-US" dirty="0"/>
              <a:t>may be an “eligible </a:t>
            </a:r>
            <a:r>
              <a:rPr lang="en-US" dirty="0" smtClean="0"/>
              <a:t>taxpayer”, except that the “transferee taxpayer” may not be related </a:t>
            </a:r>
            <a:r>
              <a:rPr lang="en-US" dirty="0"/>
              <a:t>to the </a:t>
            </a:r>
            <a:r>
              <a:rPr lang="en-US" dirty="0" smtClean="0"/>
              <a:t>“eligible taxpayer” by more than 50% common ownership.</a:t>
            </a:r>
          </a:p>
          <a:p>
            <a:pPr algn="just"/>
            <a:r>
              <a:rPr lang="en-US" dirty="0"/>
              <a:t>A transferee taxpayer need not have a trade or business or otherwise be involved in the renewable energy industry</a:t>
            </a:r>
            <a:r>
              <a:rPr lang="en-US" dirty="0" smtClean="0"/>
              <a:t>.</a:t>
            </a:r>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18</a:t>
            </a:fld>
            <a:endParaRPr lang="en-US"/>
          </a:p>
        </p:txBody>
      </p:sp>
    </p:spTree>
    <p:extLst>
      <p:ext uri="{BB962C8B-B14F-4D97-AF65-F5344CB8AC3E}">
        <p14:creationId xmlns:p14="http://schemas.microsoft.com/office/powerpoint/2010/main" val="1003609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IRC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6418 (cont’d.)</a:t>
            </a:r>
            <a:endParaRPr lang="en-US" dirty="0"/>
          </a:p>
        </p:txBody>
      </p:sp>
      <p:sp>
        <p:nvSpPr>
          <p:cNvPr id="3" name="Content Placeholder 2"/>
          <p:cNvSpPr>
            <a:spLocks noGrp="1"/>
          </p:cNvSpPr>
          <p:nvPr>
            <p:ph idx="1"/>
          </p:nvPr>
        </p:nvSpPr>
        <p:spPr>
          <a:xfrm>
            <a:off x="592667" y="1602154"/>
            <a:ext cx="10989733" cy="4524009"/>
          </a:xfrm>
        </p:spPr>
        <p:txBody>
          <a:bodyPr/>
          <a:lstStyle/>
          <a:p>
            <a:r>
              <a:rPr lang="en-US" sz="2800" dirty="0"/>
              <a:t>If an </a:t>
            </a:r>
            <a:r>
              <a:rPr lang="en-US" sz="2800" dirty="0" smtClean="0"/>
              <a:t>“eligible taxpayer” </a:t>
            </a:r>
            <a:r>
              <a:rPr lang="en-US" sz="2800" dirty="0"/>
              <a:t>is a partnership or an S corporation, the election to </a:t>
            </a:r>
            <a:r>
              <a:rPr lang="en-US" sz="2800" dirty="0" smtClean="0"/>
              <a:t>transfer </a:t>
            </a:r>
            <a:r>
              <a:rPr lang="en-US" sz="2800" dirty="0"/>
              <a:t>the Credit is made at the partnership or S corporation level</a:t>
            </a:r>
            <a:r>
              <a:rPr lang="en-US" sz="2800" dirty="0" smtClean="0"/>
              <a:t>.</a:t>
            </a:r>
            <a:endParaRPr lang="en-US" sz="2800" u="sng" dirty="0"/>
          </a:p>
          <a:p>
            <a:r>
              <a:rPr lang="en-US" sz="2800" dirty="0"/>
              <a:t>Eligible </a:t>
            </a:r>
            <a:r>
              <a:rPr lang="en-US" sz="2800" dirty="0" smtClean="0"/>
              <a:t>Credits </a:t>
            </a:r>
            <a:r>
              <a:rPr lang="en-US" sz="2800" dirty="0"/>
              <a:t>may not be transferred more than once</a:t>
            </a:r>
            <a:r>
              <a:rPr lang="en-US" sz="2800" dirty="0" smtClean="0"/>
              <a:t>.</a:t>
            </a:r>
          </a:p>
          <a:p>
            <a:r>
              <a:rPr lang="en-US" sz="2800" dirty="0"/>
              <a:t>Payments for the transfer must be made in cash and are not included in the gross income of the selling </a:t>
            </a:r>
            <a:r>
              <a:rPr lang="en-US" sz="2800" dirty="0" smtClean="0"/>
              <a:t>taxpayer nor deductible </a:t>
            </a:r>
            <a:r>
              <a:rPr lang="en-US" sz="2800" dirty="0"/>
              <a:t>by the transferee taxpayer</a:t>
            </a:r>
            <a:r>
              <a:rPr lang="en-US" sz="2800" dirty="0" smtClean="0"/>
              <a:t>.</a:t>
            </a:r>
          </a:p>
          <a:p>
            <a:r>
              <a:rPr lang="en-US" sz="2800" dirty="0"/>
              <a:t>The election to transfer must be made by the due date (including extension) for the tax return for the year in </a:t>
            </a:r>
            <a:r>
              <a:rPr lang="en-US" sz="2800" dirty="0" smtClean="0"/>
              <a:t>which the Credit </a:t>
            </a:r>
            <a:r>
              <a:rPr lang="en-US" sz="2800" dirty="0"/>
              <a:t>is determined and may not be revoked.</a:t>
            </a:r>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19</a:t>
            </a:fld>
            <a:endParaRPr lang="en-US"/>
          </a:p>
        </p:txBody>
      </p:sp>
    </p:spTree>
    <p:extLst>
      <p:ext uri="{BB962C8B-B14F-4D97-AF65-F5344CB8AC3E}">
        <p14:creationId xmlns:p14="http://schemas.microsoft.com/office/powerpoint/2010/main" val="400485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7266" y="885825"/>
            <a:ext cx="10515600" cy="335702"/>
          </a:xfrm>
        </p:spPr>
        <p:txBody>
          <a:bodyPr/>
          <a:lstStyle/>
          <a:p>
            <a:pPr marL="112712" indent="0">
              <a:buNone/>
            </a:pPr>
            <a:r>
              <a:rPr lang="en-US" sz="2000" dirty="0"/>
              <a:t>Hydrogen is an invisible, odorless, </a:t>
            </a:r>
            <a:r>
              <a:rPr lang="en-US" sz="2000" b="1" dirty="0"/>
              <a:t>colorless</a:t>
            </a:r>
            <a:r>
              <a:rPr lang="en-US" sz="2000" dirty="0"/>
              <a:t> gas, </a:t>
            </a:r>
            <a:r>
              <a:rPr lang="en-US" sz="2000" dirty="0" smtClean="0"/>
              <a:t>but…</a:t>
            </a:r>
            <a:endParaRPr lang="en-US" sz="1600" dirty="0" smtClean="0"/>
          </a:p>
          <a:p>
            <a:pPr marL="112712" indent="0">
              <a:buNone/>
            </a:pPr>
            <a:r>
              <a:rPr lang="en-US" sz="1600" dirty="0" smtClean="0"/>
              <a:t>Those in </a:t>
            </a:r>
            <a:r>
              <a:rPr lang="en-US" sz="1600" dirty="0"/>
              <a:t>the energy </a:t>
            </a:r>
            <a:r>
              <a:rPr lang="en-US" sz="1600" dirty="0" smtClean="0"/>
              <a:t>business refer </a:t>
            </a:r>
            <a:r>
              <a:rPr lang="en-US" sz="1600" dirty="0"/>
              <a:t>to </a:t>
            </a:r>
            <a:r>
              <a:rPr lang="en-US" sz="1600" dirty="0" smtClean="0"/>
              <a:t>H₂ </a:t>
            </a:r>
            <a:r>
              <a:rPr lang="en-US" sz="1600" dirty="0"/>
              <a:t>by an array of </a:t>
            </a:r>
            <a:r>
              <a:rPr lang="en-US" sz="1600" dirty="0" smtClean="0"/>
              <a:t>colors as </a:t>
            </a:r>
            <a:r>
              <a:rPr lang="en-US" sz="1600" dirty="0"/>
              <a:t>shorthand for how </a:t>
            </a:r>
            <a:r>
              <a:rPr lang="en-US" sz="1600" dirty="0" smtClean="0"/>
              <a:t>the </a:t>
            </a:r>
            <a:r>
              <a:rPr lang="en-US" sz="1600" dirty="0"/>
              <a:t>H₂</a:t>
            </a:r>
            <a:r>
              <a:rPr lang="en-US" sz="1600" dirty="0" smtClean="0"/>
              <a:t> is produced, including the following terms used in this presentation: </a:t>
            </a:r>
            <a:endParaRPr lang="en-US" sz="1600" b="1" u="sng" dirty="0" smtClean="0"/>
          </a:p>
          <a:p>
            <a:pPr marL="112712" indent="0">
              <a:buNone/>
            </a:pPr>
            <a:r>
              <a:rPr lang="en-US" sz="2000" b="1" u="sng" dirty="0" smtClean="0"/>
              <a:t>The </a:t>
            </a:r>
            <a:r>
              <a:rPr lang="en-US" sz="2000" b="1" u="sng" dirty="0"/>
              <a:t>Color Palate of Hydrogen </a:t>
            </a:r>
            <a:endParaRPr lang="en-US" sz="2000" b="1" u="sng" dirty="0" smtClean="0"/>
          </a:p>
          <a:p>
            <a:endParaRPr lang="en-US" dirty="0" smtClean="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93444402"/>
              </p:ext>
            </p:extLst>
          </p:nvPr>
        </p:nvGraphicFramePr>
        <p:xfrm>
          <a:off x="740833" y="2508516"/>
          <a:ext cx="10168466" cy="3759661"/>
        </p:xfrm>
        <a:graphic>
          <a:graphicData uri="http://schemas.openxmlformats.org/drawingml/2006/table">
            <a:tbl>
              <a:tblPr firstRow="1" bandRow="1">
                <a:tableStyleId>{5C22544A-7EE6-4342-B048-85BDC9FD1C3A}</a:tableStyleId>
              </a:tblPr>
              <a:tblGrid>
                <a:gridCol w="2000063">
                  <a:extLst>
                    <a:ext uri="{9D8B030D-6E8A-4147-A177-3AD203B41FA5}">
                      <a16:colId xmlns:a16="http://schemas.microsoft.com/office/drawing/2014/main" val="3407419916"/>
                    </a:ext>
                  </a:extLst>
                </a:gridCol>
                <a:gridCol w="2913028">
                  <a:extLst>
                    <a:ext uri="{9D8B030D-6E8A-4147-A177-3AD203B41FA5}">
                      <a16:colId xmlns:a16="http://schemas.microsoft.com/office/drawing/2014/main" val="3940376725"/>
                    </a:ext>
                  </a:extLst>
                </a:gridCol>
                <a:gridCol w="2816975">
                  <a:extLst>
                    <a:ext uri="{9D8B030D-6E8A-4147-A177-3AD203B41FA5}">
                      <a16:colId xmlns:a16="http://schemas.microsoft.com/office/drawing/2014/main" val="2332999929"/>
                    </a:ext>
                  </a:extLst>
                </a:gridCol>
                <a:gridCol w="2438400">
                  <a:extLst>
                    <a:ext uri="{9D8B030D-6E8A-4147-A177-3AD203B41FA5}">
                      <a16:colId xmlns:a16="http://schemas.microsoft.com/office/drawing/2014/main" val="235982973"/>
                    </a:ext>
                  </a:extLst>
                </a:gridCol>
              </a:tblGrid>
              <a:tr h="39589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smtClean="0"/>
                        <a:t>Green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smtClean="0"/>
                        <a:t>Blue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en-US" dirty="0" smtClean="0"/>
                        <a:t>Grey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204243820"/>
                  </a:ext>
                </a:extLst>
              </a:tr>
              <a:tr h="692817">
                <a:tc>
                  <a:txBody>
                    <a:bodyPr/>
                    <a:lstStyle/>
                    <a:p>
                      <a:r>
                        <a:rPr lang="en-US" b="1" i="1" dirty="0" smtClean="0"/>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dirty="0" smtClean="0"/>
                        <a:t>Hydrolysis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dirty="0" smtClean="0"/>
                        <a:t>Steam Methane Reforming </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lang="en-US" dirty="0" smtClean="0"/>
                        <a:t>Steam Methane Reforming </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339228478"/>
                  </a:ext>
                </a:extLst>
              </a:tr>
              <a:tr h="395896">
                <a:tc>
                  <a:txBody>
                    <a:bodyPr/>
                    <a:lstStyle/>
                    <a:p>
                      <a:r>
                        <a:rPr lang="en-US" b="1" i="1" dirty="0" smtClean="0"/>
                        <a:t>Feedstock</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dirty="0" smtClean="0"/>
                        <a:t>H</a:t>
                      </a:r>
                      <a:r>
                        <a:rPr lang="en-US" sz="1800" i="0" kern="1200" dirty="0" smtClean="0">
                          <a:solidFill>
                            <a:schemeClr val="dk1"/>
                          </a:solidFill>
                          <a:effectLst/>
                          <a:latin typeface="+mn-lt"/>
                          <a:ea typeface="+mn-ea"/>
                          <a:cs typeface="+mn-cs"/>
                        </a:rPr>
                        <a:t>₂0</a:t>
                      </a:r>
                      <a:endParaRPr lang="en-US" i="0"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dirty="0" smtClean="0"/>
                        <a:t>Natural</a:t>
                      </a:r>
                      <a:r>
                        <a:rPr lang="en-US" baseline="0" dirty="0" smtClean="0"/>
                        <a:t> gas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lang="en-US" dirty="0" smtClean="0"/>
                        <a:t>Natural gas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94450231"/>
                  </a:ext>
                </a:extLst>
              </a:tr>
              <a:tr h="692817">
                <a:tc>
                  <a:txBody>
                    <a:bodyPr/>
                    <a:lstStyle/>
                    <a:p>
                      <a:r>
                        <a:rPr lang="en-US" b="1" i="1" dirty="0" smtClean="0"/>
                        <a:t>Process Energy</a:t>
                      </a:r>
                      <a:endParaRPr lang="en-US"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Renewable electricity</a:t>
                      </a:r>
                      <a:endParaRPr lang="en-US" dirty="0" smtClean="0"/>
                    </a:p>
                    <a:p>
                      <a:pPr algn="l"/>
                      <a:r>
                        <a:rPr lang="en-US" sz="1800" kern="1200" dirty="0" smtClean="0">
                          <a:solidFill>
                            <a:schemeClr val="dk1"/>
                          </a:solidFill>
                          <a:effectLst/>
                          <a:latin typeface="+mn-lt"/>
                          <a:ea typeface="+mn-ea"/>
                          <a:cs typeface="+mn-cs"/>
                        </a:rPr>
                        <a:t>(solar, wind, hydropower)</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dirty="0" smtClean="0"/>
                        <a:t>Natural</a:t>
                      </a:r>
                      <a:r>
                        <a:rPr lang="en-US" baseline="0" dirty="0" smtClean="0"/>
                        <a:t> gas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lang="en-US" dirty="0" smtClean="0"/>
                        <a:t>Natural</a:t>
                      </a:r>
                      <a:r>
                        <a:rPr lang="en-US" baseline="0" dirty="0" smtClean="0"/>
                        <a:t> gas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78761206"/>
                  </a:ext>
                </a:extLst>
              </a:tr>
              <a:tr h="1582235">
                <a:tc>
                  <a:txBody>
                    <a:bodyPr/>
                    <a:lstStyle/>
                    <a:p>
                      <a:r>
                        <a:rPr lang="en-US" sz="1800" b="1" i="1" kern="1200" dirty="0" smtClean="0">
                          <a:solidFill>
                            <a:schemeClr val="dk1"/>
                          </a:solidFill>
                          <a:effectLst/>
                          <a:latin typeface="+mn-lt"/>
                          <a:ea typeface="+mn-ea"/>
                          <a:cs typeface="+mn-cs"/>
                        </a:rPr>
                        <a:t>C0₂ emissions</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dirty="0" smtClean="0"/>
                        <a:t>None</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l"/>
                      <a:r>
                        <a:rPr lang="en-US" sz="1800" kern="1200" dirty="0" smtClean="0">
                          <a:solidFill>
                            <a:schemeClr val="dk1"/>
                          </a:solidFill>
                          <a:effectLst/>
                          <a:latin typeface="+mn-lt"/>
                          <a:ea typeface="+mn-ea"/>
                          <a:cs typeface="+mn-cs"/>
                        </a:rPr>
                        <a:t>CO₂ used, or captured and  sequestered (CCUS)</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l"/>
                      <a:r>
                        <a:rPr lang="en-US" sz="1800" kern="1200" dirty="0" smtClean="0">
                          <a:solidFill>
                            <a:schemeClr val="dk1"/>
                          </a:solidFill>
                          <a:effectLst/>
                          <a:latin typeface="+mn-lt"/>
                          <a:ea typeface="+mn-ea"/>
                          <a:cs typeface="+mn-cs"/>
                        </a:rPr>
                        <a:t>CO₂ emitted into the atmosphere</a:t>
                      </a:r>
                      <a:endParaRPr lang="en-US"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71372362"/>
                  </a:ext>
                </a:extLst>
              </a:tr>
            </a:tbl>
          </a:graphicData>
        </a:graphic>
      </p:graphicFrame>
      <p:sp>
        <p:nvSpPr>
          <p:cNvPr id="4" name="Date Placeholder 3"/>
          <p:cNvSpPr>
            <a:spLocks noGrp="1"/>
          </p:cNvSpPr>
          <p:nvPr>
            <p:ph type="dt" sz="half" idx="10"/>
          </p:nvPr>
        </p:nvSpPr>
        <p:spPr/>
        <p:txBody>
          <a:bodyPr/>
          <a:lstStyle/>
          <a:p>
            <a:r>
              <a:rPr lang="en-US" smtClean="0"/>
              <a:t>12/27/2022</a:t>
            </a:r>
            <a:endParaRPr lang="en-US"/>
          </a:p>
        </p:txBody>
      </p:sp>
      <p:sp>
        <p:nvSpPr>
          <p:cNvPr id="5" name="Slide Number Placeholder 4"/>
          <p:cNvSpPr>
            <a:spLocks noGrp="1"/>
          </p:cNvSpPr>
          <p:nvPr>
            <p:ph type="sldNum" sz="quarter" idx="11"/>
          </p:nvPr>
        </p:nvSpPr>
        <p:spPr/>
        <p:txBody>
          <a:bodyPr/>
          <a:lstStyle/>
          <a:p>
            <a:fld id="{EE20FB1C-E321-48F7-8FD7-F16070CF473D}" type="slidenum">
              <a:rPr lang="en-US" smtClean="0"/>
              <a:t>2</a:t>
            </a:fld>
            <a:endParaRPr lang="en-US"/>
          </a:p>
        </p:txBody>
      </p:sp>
    </p:spTree>
    <p:extLst>
      <p:ext uri="{BB962C8B-B14F-4D97-AF65-F5344CB8AC3E}">
        <p14:creationId xmlns:p14="http://schemas.microsoft.com/office/powerpoint/2010/main" val="664291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pattFill prst="pct60">
          <a:fgClr>
            <a:schemeClr val="tx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52500" y="922021"/>
            <a:ext cx="10363200" cy="1028699"/>
          </a:xfrm>
        </p:spPr>
        <p:txBody>
          <a:bodyPr/>
          <a:lstStyle/>
          <a:p>
            <a:r>
              <a:rPr lang="en-US" sz="1600" b="1" u="sng" dirty="0" smtClean="0"/>
              <a:t>Epilogue</a:t>
            </a:r>
            <a:endParaRPr lang="en-US" sz="1600" b="1" u="sng" dirty="0"/>
          </a:p>
        </p:txBody>
      </p:sp>
      <p:sp>
        <p:nvSpPr>
          <p:cNvPr id="3" name="Subtitle 2"/>
          <p:cNvSpPr>
            <a:spLocks noGrp="1"/>
          </p:cNvSpPr>
          <p:nvPr>
            <p:ph type="subTitle" idx="1"/>
          </p:nvPr>
        </p:nvSpPr>
        <p:spPr>
          <a:xfrm>
            <a:off x="1866900" y="1710137"/>
            <a:ext cx="9159240" cy="4987843"/>
          </a:xfrm>
        </p:spPr>
        <p:txBody>
          <a:bodyPr/>
          <a:lstStyle/>
          <a:p>
            <a:pPr algn="just"/>
            <a:r>
              <a:rPr lang="en-US" sz="1400" dirty="0" smtClean="0"/>
              <a:t>	Today, almost all </a:t>
            </a:r>
            <a:r>
              <a:rPr lang="en-US" sz="1400" dirty="0"/>
              <a:t>of the hydrogen produced for industrial use – </a:t>
            </a:r>
            <a:r>
              <a:rPr lang="en-US" sz="1400" dirty="0" smtClean="0"/>
              <a:t>primarily, in </a:t>
            </a:r>
            <a:r>
              <a:rPr lang="en-US" sz="1400" dirty="0"/>
              <a:t>refineries and manufacturing plants – is so-called </a:t>
            </a:r>
            <a:r>
              <a:rPr lang="en-US" sz="1600" b="1" dirty="0" smtClean="0"/>
              <a:t>Gray</a:t>
            </a:r>
            <a:r>
              <a:rPr lang="en-US" sz="1400" b="1" dirty="0" smtClean="0"/>
              <a:t> </a:t>
            </a:r>
            <a:r>
              <a:rPr lang="en-US" sz="1600" b="1" dirty="0" smtClean="0"/>
              <a:t>Hydrogen</a:t>
            </a:r>
            <a:r>
              <a:rPr lang="en-US" sz="1400" b="1" dirty="0" smtClean="0"/>
              <a:t>, </a:t>
            </a:r>
            <a:r>
              <a:rPr lang="en-US" sz="1400" dirty="0" smtClean="0"/>
              <a:t>derived </a:t>
            </a:r>
            <a:r>
              <a:rPr lang="en-US" sz="1400" dirty="0"/>
              <a:t>principally from natural gas, and its production results in the production of large volumes of CO</a:t>
            </a:r>
            <a:r>
              <a:rPr lang="en-US" sz="1400" dirty="0" smtClean="0"/>
              <a:t>₂.</a:t>
            </a:r>
            <a:endParaRPr lang="en-US" sz="1400" dirty="0"/>
          </a:p>
          <a:p>
            <a:pPr algn="just"/>
            <a:r>
              <a:rPr lang="en-US" sz="1400" dirty="0" smtClean="0"/>
              <a:t>	</a:t>
            </a:r>
          </a:p>
          <a:p>
            <a:pPr algn="just"/>
            <a:r>
              <a:rPr lang="en-US" sz="1400" dirty="0"/>
              <a:t>	</a:t>
            </a:r>
            <a:r>
              <a:rPr lang="en-US" sz="1400" dirty="0" smtClean="0"/>
              <a:t>Producing more </a:t>
            </a:r>
            <a:r>
              <a:rPr lang="en-US" sz="1400" dirty="0"/>
              <a:t>environmentally friendly </a:t>
            </a:r>
            <a:r>
              <a:rPr lang="en-US" sz="1800" b="1" dirty="0" smtClean="0"/>
              <a:t>Blue</a:t>
            </a:r>
            <a:r>
              <a:rPr lang="en-US" sz="1400" b="1" dirty="0"/>
              <a:t> </a:t>
            </a:r>
            <a:r>
              <a:rPr lang="en-US" sz="1800" b="1" dirty="0" smtClean="0"/>
              <a:t>Hydrogen</a:t>
            </a:r>
            <a:r>
              <a:rPr lang="en-US" sz="1400" b="1" dirty="0"/>
              <a:t> </a:t>
            </a:r>
            <a:r>
              <a:rPr lang="en-US" sz="1400" dirty="0" smtClean="0"/>
              <a:t>requires </a:t>
            </a:r>
            <a:r>
              <a:rPr lang="en-US" sz="1400" dirty="0"/>
              <a:t>capturing </a:t>
            </a:r>
            <a:r>
              <a:rPr lang="en-US" sz="1400" dirty="0" smtClean="0"/>
              <a:t>the </a:t>
            </a:r>
            <a:r>
              <a:rPr lang="en-US" sz="1400" dirty="0"/>
              <a:t>CO₂ and disposing of it in some manner, such as </a:t>
            </a:r>
            <a:r>
              <a:rPr lang="en-US" sz="1400" dirty="0" smtClean="0"/>
              <a:t>sequestering it deep </a:t>
            </a:r>
            <a:r>
              <a:rPr lang="en-US" sz="1400" dirty="0"/>
              <a:t>underground, or using it in some beneficial manner, such as in advanced oil recovery. </a:t>
            </a:r>
            <a:endParaRPr lang="en-US" sz="1400" dirty="0" smtClean="0"/>
          </a:p>
          <a:p>
            <a:pPr algn="just"/>
            <a:r>
              <a:rPr lang="en-US" sz="1400" b="1" dirty="0" smtClean="0"/>
              <a:t>	</a:t>
            </a:r>
          </a:p>
          <a:p>
            <a:pPr algn="just"/>
            <a:r>
              <a:rPr lang="en-US" sz="1400" b="1" dirty="0"/>
              <a:t>	</a:t>
            </a:r>
            <a:r>
              <a:rPr lang="en-US" sz="1600" b="1" dirty="0" smtClean="0"/>
              <a:t>Green</a:t>
            </a:r>
            <a:r>
              <a:rPr lang="en-US" sz="1600" b="1" dirty="0"/>
              <a:t> </a:t>
            </a:r>
            <a:r>
              <a:rPr lang="en-US" sz="1600" b="1" dirty="0" smtClean="0"/>
              <a:t>Hydrogen</a:t>
            </a:r>
            <a:r>
              <a:rPr lang="en-US" sz="1400" b="1" dirty="0" smtClean="0"/>
              <a:t>,</a:t>
            </a:r>
            <a:r>
              <a:rPr lang="en-US" sz="1400" dirty="0" smtClean="0"/>
              <a:t> </a:t>
            </a:r>
            <a:r>
              <a:rPr lang="en-US" sz="1400" dirty="0"/>
              <a:t>on the other </a:t>
            </a:r>
            <a:r>
              <a:rPr lang="en-US" sz="1400" dirty="0" smtClean="0"/>
              <a:t>hand, </a:t>
            </a:r>
            <a:r>
              <a:rPr lang="en-US" sz="1400" dirty="0"/>
              <a:t>is produced via electrolysis, the process of separating water into hydrogen and oxygen. When the electricity used in the process comes from renewable sources, such </a:t>
            </a:r>
            <a:r>
              <a:rPr lang="en-US" sz="1400" dirty="0" smtClean="0"/>
              <a:t>as wind,  </a:t>
            </a:r>
            <a:r>
              <a:rPr lang="en-US" sz="1400" dirty="0"/>
              <a:t>solar, </a:t>
            </a:r>
            <a:r>
              <a:rPr lang="en-US" sz="1400" dirty="0" smtClean="0"/>
              <a:t>or hydropower, the </a:t>
            </a:r>
            <a:r>
              <a:rPr lang="en-US" sz="1400" dirty="0"/>
              <a:t>result is </a:t>
            </a:r>
            <a:r>
              <a:rPr lang="en-US" sz="1400" dirty="0" smtClean="0"/>
              <a:t>zero-carbon </a:t>
            </a:r>
            <a:r>
              <a:rPr lang="en-US" sz="1400" dirty="0"/>
              <a:t>hydrogen. </a:t>
            </a:r>
            <a:endParaRPr lang="en-US" sz="1400" dirty="0" smtClean="0"/>
          </a:p>
          <a:p>
            <a:pPr algn="just"/>
            <a:r>
              <a:rPr lang="en-US" sz="1400" dirty="0" smtClean="0"/>
              <a:t>	</a:t>
            </a:r>
          </a:p>
          <a:p>
            <a:pPr algn="just"/>
            <a:r>
              <a:rPr lang="en-US" sz="1400" dirty="0" smtClean="0"/>
              <a:t>	Today</a:t>
            </a:r>
            <a:r>
              <a:rPr lang="en-US" sz="1400" dirty="0"/>
              <a:t>, green hydrogen is the most expensive form of hydrogen to </a:t>
            </a:r>
            <a:r>
              <a:rPr lang="en-US" sz="1400" dirty="0" smtClean="0"/>
              <a:t>produce, two </a:t>
            </a:r>
            <a:r>
              <a:rPr lang="en-US" sz="1400" dirty="0"/>
              <a:t>to three times more expensive than blue hydrogen, according to a </a:t>
            </a:r>
            <a:r>
              <a:rPr lang="en-US" sz="1400" dirty="0" smtClean="0"/>
              <a:t>recent</a:t>
            </a:r>
            <a:r>
              <a:rPr lang="en-US" sz="1400" dirty="0"/>
              <a:t> </a:t>
            </a:r>
            <a:r>
              <a:rPr lang="en-US" sz="1400" dirty="0" smtClean="0"/>
              <a:t>report from the </a:t>
            </a:r>
            <a:r>
              <a:rPr lang="en-US" sz="1400" dirty="0"/>
              <a:t>International Renewable Energy Agency. </a:t>
            </a:r>
            <a:r>
              <a:rPr lang="en-US" sz="1400" dirty="0" smtClean="0"/>
              <a:t>However, </a:t>
            </a:r>
            <a:r>
              <a:rPr lang="en-US" sz="1400" dirty="0"/>
              <a:t>green hydrogen </a:t>
            </a:r>
            <a:r>
              <a:rPr lang="en-US" sz="1400" dirty="0" smtClean="0"/>
              <a:t>production costs </a:t>
            </a:r>
            <a:r>
              <a:rPr lang="en-US" sz="1400" dirty="0"/>
              <a:t>are expected to </a:t>
            </a:r>
            <a:r>
              <a:rPr lang="en-US" sz="1400" dirty="0" smtClean="0"/>
              <a:t>substantially decrease </a:t>
            </a:r>
            <a:r>
              <a:rPr lang="en-US" sz="1400" dirty="0"/>
              <a:t>in </a:t>
            </a:r>
            <a:r>
              <a:rPr lang="en-US" sz="1400" dirty="0" smtClean="0"/>
              <a:t>next decade, </a:t>
            </a:r>
            <a:r>
              <a:rPr lang="en-US" sz="1400" dirty="0"/>
              <a:t>with improved electrolysis technology and the scaling up of that technology to industrial levels of production</a:t>
            </a:r>
            <a:r>
              <a:rPr lang="en-US" sz="1400" dirty="0" smtClean="0"/>
              <a:t>. Until then, taking advantage of the incentives available under The </a:t>
            </a:r>
            <a:r>
              <a:rPr lang="en-US" sz="1400" dirty="0"/>
              <a:t>Inflation Reduction Act of </a:t>
            </a:r>
            <a:r>
              <a:rPr lang="en-US" sz="1400" dirty="0" smtClean="0"/>
              <a:t>2022, production of blue hydrogen appears to be the most practical and cost-effective alternative. </a:t>
            </a:r>
            <a:endParaRPr lang="en-US" sz="1400" dirty="0" smtClean="0"/>
          </a:p>
          <a:p>
            <a:pPr algn="just"/>
            <a:r>
              <a:rPr lang="en-US" dirty="0" smtClean="0"/>
              <a:t> </a:t>
            </a:r>
            <a:r>
              <a:rPr lang="en-US" sz="800" dirty="0" smtClean="0"/>
              <a:t>101023548.1</a:t>
            </a:r>
            <a:endParaRPr lang="en-US" sz="1400" dirty="0"/>
          </a:p>
          <a:p>
            <a:pPr algn="l"/>
            <a:endParaRPr lang="en-US" sz="1400" dirty="0"/>
          </a:p>
        </p:txBody>
      </p:sp>
    </p:spTree>
    <p:extLst>
      <p:ext uri="{BB962C8B-B14F-4D97-AF65-F5344CB8AC3E}">
        <p14:creationId xmlns:p14="http://schemas.microsoft.com/office/powerpoint/2010/main" val="352486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alphaModFix amt="65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a:solidFill>
                  <a:schemeClr val="tx1"/>
                </a:solidFill>
              </a:rPr>
              <a:t>C</a:t>
            </a:r>
            <a:r>
              <a:rPr lang="en-US" sz="3200" u="sng" dirty="0" smtClean="0">
                <a:solidFill>
                  <a:schemeClr val="tx1"/>
                </a:solidFill>
              </a:rPr>
              <a:t>lean </a:t>
            </a:r>
            <a:r>
              <a:rPr lang="en-US" sz="3200" u="sng" dirty="0">
                <a:solidFill>
                  <a:schemeClr val="tx1"/>
                </a:solidFill>
              </a:rPr>
              <a:t>H</a:t>
            </a:r>
            <a:r>
              <a:rPr lang="en-US" sz="3200" u="sng" dirty="0" smtClean="0">
                <a:solidFill>
                  <a:schemeClr val="tx1"/>
                </a:solidFill>
              </a:rPr>
              <a:t>ydrogen PTC</a:t>
            </a:r>
            <a:endParaRPr lang="en-US" sz="3200" u="sng" dirty="0"/>
          </a:p>
        </p:txBody>
      </p:sp>
      <p:sp>
        <p:nvSpPr>
          <p:cNvPr id="3" name="Content Placeholder 2"/>
          <p:cNvSpPr>
            <a:spLocks noGrp="1"/>
          </p:cNvSpPr>
          <p:nvPr>
            <p:ph idx="1"/>
          </p:nvPr>
        </p:nvSpPr>
        <p:spPr/>
        <p:txBody>
          <a:bodyPr/>
          <a:lstStyle/>
          <a:p>
            <a:pPr marL="112712" indent="0" algn="just">
              <a:buNone/>
            </a:pPr>
            <a:r>
              <a:rPr lang="en-US" dirty="0" smtClean="0"/>
              <a:t>The Inflation Reduction Act of 2022 (the “Act”) amends the Internal Revenue Code (the “IRC”) to add a new </a:t>
            </a:r>
            <a:r>
              <a:rPr lang="en-US" b="1" dirty="0" smtClean="0"/>
              <a:t>Section 45V</a:t>
            </a:r>
            <a:r>
              <a:rPr lang="en-US" dirty="0" smtClean="0"/>
              <a:t>, which provides a production tax credit (the “</a:t>
            </a:r>
            <a:r>
              <a:rPr lang="en-US" dirty="0"/>
              <a:t>Clean Hydrogen </a:t>
            </a:r>
            <a:r>
              <a:rPr lang="en-US" dirty="0" smtClean="0"/>
              <a:t>PTC” or the “Credit”) for the production of “qualified clean hydrogen” for each taxable year during the 10-year period commencing on the date the “qualified clean hydrogen facility” is placed in service.</a:t>
            </a:r>
          </a:p>
          <a:p>
            <a:pPr marL="112712" indent="0">
              <a:buNone/>
            </a:pPr>
            <a:endParaRPr lang="en-US" dirty="0" smtClean="0"/>
          </a:p>
          <a:p>
            <a:pPr marL="112712" indent="0">
              <a:buNone/>
            </a:pPr>
            <a:r>
              <a:rPr lang="en-US" dirty="0" smtClean="0"/>
              <a:t> </a:t>
            </a:r>
            <a:endParaRPr lang="en-US"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3</a:t>
            </a:fld>
            <a:endParaRPr lang="en-US"/>
          </a:p>
        </p:txBody>
      </p:sp>
    </p:spTree>
    <p:extLst>
      <p:ext uri="{BB962C8B-B14F-4D97-AF65-F5344CB8AC3E}">
        <p14:creationId xmlns:p14="http://schemas.microsoft.com/office/powerpoint/2010/main" val="119279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553455"/>
            <a:ext cx="10972800" cy="547330"/>
          </a:xfrm>
        </p:spPr>
        <p:txBody>
          <a:bodyPr/>
          <a:lstStyle/>
          <a:p>
            <a:r>
              <a:rPr lang="en-US" sz="3200" dirty="0" smtClean="0">
                <a:solidFill>
                  <a:schemeClr val="tx1"/>
                </a:solidFill>
              </a:rPr>
              <a:t>Clean Hydrogen PTC (cont’d.)</a:t>
            </a:r>
            <a:endParaRPr lang="en-US" sz="3200" dirty="0"/>
          </a:p>
        </p:txBody>
      </p:sp>
      <p:sp>
        <p:nvSpPr>
          <p:cNvPr id="3" name="Content Placeholder 2"/>
          <p:cNvSpPr>
            <a:spLocks noGrp="1"/>
          </p:cNvSpPr>
          <p:nvPr>
            <p:ph idx="1"/>
          </p:nvPr>
        </p:nvSpPr>
        <p:spPr>
          <a:xfrm>
            <a:off x="592667" y="1560668"/>
            <a:ext cx="10989733" cy="1478166"/>
          </a:xfrm>
        </p:spPr>
        <p:txBody>
          <a:bodyPr/>
          <a:lstStyle/>
          <a:p>
            <a:pPr marL="112712" indent="0">
              <a:buNone/>
            </a:pPr>
            <a:r>
              <a:rPr lang="en-US" u="sng" dirty="0" smtClean="0"/>
              <a:t>Base Amount of the Credit</a:t>
            </a:r>
          </a:p>
          <a:p>
            <a:pPr marL="112712" indent="0">
              <a:buNone/>
            </a:pPr>
            <a:endParaRPr lang="en-US" u="sng" dirty="0" smtClean="0"/>
          </a:p>
          <a:p>
            <a:pPr marL="112712" indent="0">
              <a:buNone/>
            </a:pPr>
            <a:r>
              <a:rPr lang="en-US" u="sng" dirty="0" smtClean="0"/>
              <a:t> </a:t>
            </a:r>
            <a:endParaRPr lang="en-US" u="sng" dirty="0"/>
          </a:p>
        </p:txBody>
      </p:sp>
      <p:sp>
        <p:nvSpPr>
          <p:cNvPr id="4" name="TextBox 3"/>
          <p:cNvSpPr txBox="1"/>
          <p:nvPr/>
        </p:nvSpPr>
        <p:spPr>
          <a:xfrm>
            <a:off x="1216908" y="2784451"/>
            <a:ext cx="184731" cy="369332"/>
          </a:xfrm>
          <a:prstGeom prst="rect">
            <a:avLst/>
          </a:prstGeom>
          <a:noFill/>
        </p:spPr>
        <p:txBody>
          <a:bodyPr wrap="none" rtlCol="0">
            <a:spAutoFit/>
          </a:bodyPr>
          <a:lstStyle/>
          <a:p>
            <a:endParaRPr lang="en-US" dirty="0"/>
          </a:p>
        </p:txBody>
      </p:sp>
      <p:sp>
        <p:nvSpPr>
          <p:cNvPr id="6" name="TextBox 5"/>
          <p:cNvSpPr txBox="1"/>
          <p:nvPr/>
        </p:nvSpPr>
        <p:spPr>
          <a:xfrm>
            <a:off x="666998" y="2161671"/>
            <a:ext cx="11610249" cy="1477328"/>
          </a:xfrm>
          <a:prstGeom prst="rect">
            <a:avLst/>
          </a:prstGeom>
          <a:noFill/>
        </p:spPr>
        <p:txBody>
          <a:bodyPr wrap="square" rtlCol="0">
            <a:spAutoFit/>
          </a:bodyPr>
          <a:lstStyle/>
          <a:p>
            <a:pPr algn="just"/>
            <a:r>
              <a:rPr lang="en-US" dirty="0" smtClean="0"/>
              <a:t>The base amount of the credit in any taxable year equals $0.60/kg (adjusted annually for inflation) </a:t>
            </a:r>
          </a:p>
          <a:p>
            <a:pPr algn="just"/>
            <a:r>
              <a:rPr lang="en-US" dirty="0" smtClean="0"/>
              <a:t>of “clean hydrogen” produced multiplied by the </a:t>
            </a:r>
            <a:r>
              <a:rPr lang="en-US" i="1" dirty="0" smtClean="0"/>
              <a:t>applicable percentage </a:t>
            </a:r>
            <a:r>
              <a:rPr lang="en-US" dirty="0" smtClean="0"/>
              <a:t>shown below, based on the </a:t>
            </a:r>
          </a:p>
          <a:p>
            <a:pPr algn="just"/>
            <a:r>
              <a:rPr lang="en-US" dirty="0" smtClean="0"/>
              <a:t>resulting greenhouse gas emissions rate. </a:t>
            </a:r>
          </a:p>
          <a:p>
            <a:endParaRPr lang="en-US" dirty="0" smtClean="0"/>
          </a:p>
          <a:p>
            <a:endParaRPr lang="en-US" i="1" dirty="0"/>
          </a:p>
        </p:txBody>
      </p:sp>
      <p:graphicFrame>
        <p:nvGraphicFramePr>
          <p:cNvPr id="10" name="Table 9"/>
          <p:cNvGraphicFramePr>
            <a:graphicFrameLocks noGrp="1"/>
          </p:cNvGraphicFramePr>
          <p:nvPr>
            <p:extLst>
              <p:ext uri="{D42A27DB-BD31-4B8C-83A1-F6EECF244321}">
                <p14:modId xmlns:p14="http://schemas.microsoft.com/office/powerpoint/2010/main" val="3827054940"/>
              </p:ext>
            </p:extLst>
          </p:nvPr>
        </p:nvGraphicFramePr>
        <p:xfrm>
          <a:off x="1786395" y="3244333"/>
          <a:ext cx="8100856" cy="2713719"/>
        </p:xfrm>
        <a:graphic>
          <a:graphicData uri="http://schemas.openxmlformats.org/drawingml/2006/table">
            <a:tbl>
              <a:tblPr firstRow="1" bandRow="1">
                <a:tableStyleId>{5C22544A-7EE6-4342-B048-85BDC9FD1C3A}</a:tableStyleId>
              </a:tblPr>
              <a:tblGrid>
                <a:gridCol w="3867529">
                  <a:extLst>
                    <a:ext uri="{9D8B030D-6E8A-4147-A177-3AD203B41FA5}">
                      <a16:colId xmlns:a16="http://schemas.microsoft.com/office/drawing/2014/main" val="2712331130"/>
                    </a:ext>
                  </a:extLst>
                </a:gridCol>
                <a:gridCol w="4233327">
                  <a:extLst>
                    <a:ext uri="{9D8B030D-6E8A-4147-A177-3AD203B41FA5}">
                      <a16:colId xmlns:a16="http://schemas.microsoft.com/office/drawing/2014/main" val="81846252"/>
                    </a:ext>
                  </a:extLst>
                </a:gridCol>
              </a:tblGrid>
              <a:tr h="854578">
                <a:tc>
                  <a:txBody>
                    <a:bodyPr/>
                    <a:lstStyle/>
                    <a:p>
                      <a:r>
                        <a:rPr lang="en-US" u="sng" dirty="0" smtClean="0"/>
                        <a:t>Greenhouse Gas Emissions Rate</a:t>
                      </a:r>
                    </a:p>
                    <a:p>
                      <a:r>
                        <a:rPr lang="en-US" dirty="0" smtClean="0"/>
                        <a:t>(</a:t>
                      </a:r>
                      <a:r>
                        <a:rPr lang="en-US" baseline="0" dirty="0" smtClean="0"/>
                        <a:t>kg of CO</a:t>
                      </a:r>
                      <a:r>
                        <a:rPr lang="en-US" sz="1800" b="1" i="1" kern="1200" dirty="0" smtClean="0">
                          <a:solidFill>
                            <a:schemeClr val="bg1"/>
                          </a:solidFill>
                          <a:effectLst/>
                          <a:latin typeface="+mn-lt"/>
                          <a:ea typeface="+mn-ea"/>
                          <a:cs typeface="+mn-cs"/>
                        </a:rPr>
                        <a:t>₂ produced</a:t>
                      </a:r>
                      <a:r>
                        <a:rPr lang="en-US" sz="1800" b="1" i="1" kern="1200" baseline="0" dirty="0" smtClean="0">
                          <a:solidFill>
                            <a:schemeClr val="bg1"/>
                          </a:solidFill>
                          <a:effectLst/>
                          <a:latin typeface="+mn-lt"/>
                          <a:ea typeface="+mn-ea"/>
                          <a:cs typeface="+mn-cs"/>
                        </a:rPr>
                        <a:t> per kg of H</a:t>
                      </a:r>
                      <a:r>
                        <a:rPr lang="en-US" sz="1800" b="1" i="1" kern="1200" dirty="0" smtClean="0">
                          <a:solidFill>
                            <a:schemeClr val="bg1"/>
                          </a:solidFill>
                          <a:effectLst/>
                          <a:latin typeface="+mn-lt"/>
                          <a:ea typeface="+mn-ea"/>
                          <a:cs typeface="+mn-cs"/>
                        </a:rPr>
                        <a:t>₂ produced)</a:t>
                      </a:r>
                      <a:endParaRPr lang="en-US" dirty="0">
                        <a:solidFill>
                          <a:schemeClr val="bg1"/>
                        </a:solidFill>
                      </a:endParaRPr>
                    </a:p>
                  </a:txBody>
                  <a:tcPr/>
                </a:tc>
                <a:tc>
                  <a:txBody>
                    <a:bodyPr/>
                    <a:lstStyle/>
                    <a:p>
                      <a:r>
                        <a:rPr lang="en-US" u="sng" dirty="0" smtClean="0"/>
                        <a:t>Applicable</a:t>
                      </a:r>
                      <a:r>
                        <a:rPr lang="en-US" u="sng" baseline="0" dirty="0" smtClean="0"/>
                        <a:t> Percentage</a:t>
                      </a:r>
                      <a:endParaRPr lang="en-US" u="sng" dirty="0"/>
                    </a:p>
                  </a:txBody>
                  <a:tcPr/>
                </a:tc>
                <a:extLst>
                  <a:ext uri="{0D108BD9-81ED-4DB2-BD59-A6C34878D82A}">
                    <a16:rowId xmlns:a16="http://schemas.microsoft.com/office/drawing/2014/main" val="4052060345"/>
                  </a:ext>
                </a:extLst>
              </a:tr>
              <a:tr h="406599">
                <a:tc>
                  <a:txBody>
                    <a:bodyPr/>
                    <a:lstStyle/>
                    <a:p>
                      <a:r>
                        <a:rPr lang="en-US" dirty="0" smtClean="0"/>
                        <a:t>2.5 </a:t>
                      </a:r>
                      <a:r>
                        <a:rPr lang="en-US" sz="1800" kern="1200" dirty="0" smtClean="0">
                          <a:solidFill>
                            <a:schemeClr val="dk1"/>
                          </a:solidFill>
                          <a:effectLst/>
                          <a:latin typeface="+mn-lt"/>
                          <a:ea typeface="+mn-ea"/>
                          <a:cs typeface="+mn-cs"/>
                        </a:rPr>
                        <a:t>– </a:t>
                      </a:r>
                      <a:r>
                        <a:rPr lang="en-US" sz="1800" kern="1200" baseline="0" dirty="0" smtClean="0">
                          <a:solidFill>
                            <a:schemeClr val="dk1"/>
                          </a:solidFill>
                          <a:effectLst/>
                          <a:latin typeface="+mn-lt"/>
                          <a:ea typeface="+mn-ea"/>
                          <a:cs typeface="+mn-cs"/>
                        </a:rPr>
                        <a:t> </a:t>
                      </a:r>
                      <a:r>
                        <a:rPr lang="en-US" dirty="0" smtClean="0"/>
                        <a:t>4.0</a:t>
                      </a:r>
                      <a:r>
                        <a:rPr lang="en-US" baseline="0" dirty="0" smtClean="0"/>
                        <a:t> kg</a:t>
                      </a:r>
                      <a:endParaRPr lang="en-US" dirty="0"/>
                    </a:p>
                  </a:txBody>
                  <a:tcPr/>
                </a:tc>
                <a:tc>
                  <a:txBody>
                    <a:bodyPr/>
                    <a:lstStyle/>
                    <a:p>
                      <a:r>
                        <a:rPr lang="en-US" dirty="0" smtClean="0"/>
                        <a:t>20%</a:t>
                      </a:r>
                      <a:endParaRPr lang="en-US" dirty="0"/>
                    </a:p>
                  </a:txBody>
                  <a:tcPr/>
                </a:tc>
                <a:extLst>
                  <a:ext uri="{0D108BD9-81ED-4DB2-BD59-A6C34878D82A}">
                    <a16:rowId xmlns:a16="http://schemas.microsoft.com/office/drawing/2014/main" val="2436028003"/>
                  </a:ext>
                </a:extLst>
              </a:tr>
              <a:tr h="406599">
                <a:tc>
                  <a:txBody>
                    <a:bodyPr/>
                    <a:lstStyle/>
                    <a:p>
                      <a:r>
                        <a:rPr lang="en-US" dirty="0" smtClean="0"/>
                        <a:t>1.5 </a:t>
                      </a:r>
                      <a:r>
                        <a:rPr lang="en-US" sz="1800" kern="1200" dirty="0" smtClean="0">
                          <a:solidFill>
                            <a:schemeClr val="dk1"/>
                          </a:solidFill>
                          <a:effectLst/>
                          <a:latin typeface="+mn-lt"/>
                          <a:ea typeface="+mn-ea"/>
                          <a:cs typeface="+mn-cs"/>
                        </a:rPr>
                        <a:t>– </a:t>
                      </a:r>
                      <a:r>
                        <a:rPr lang="en-US" dirty="0" smtClean="0"/>
                        <a:t> 2.5 kg</a:t>
                      </a:r>
                      <a:endParaRPr lang="en-US" dirty="0"/>
                    </a:p>
                  </a:txBody>
                  <a:tcPr/>
                </a:tc>
                <a:tc>
                  <a:txBody>
                    <a:bodyPr/>
                    <a:lstStyle/>
                    <a:p>
                      <a:r>
                        <a:rPr lang="en-US" dirty="0" smtClean="0"/>
                        <a:t>25%</a:t>
                      </a:r>
                      <a:endParaRPr lang="en-US" dirty="0"/>
                    </a:p>
                  </a:txBody>
                  <a:tcPr/>
                </a:tc>
                <a:extLst>
                  <a:ext uri="{0D108BD9-81ED-4DB2-BD59-A6C34878D82A}">
                    <a16:rowId xmlns:a16="http://schemas.microsoft.com/office/drawing/2014/main" val="823718350"/>
                  </a:ext>
                </a:extLst>
              </a:tr>
              <a:tr h="406599">
                <a:tc>
                  <a:txBody>
                    <a:bodyPr/>
                    <a:lstStyle/>
                    <a:p>
                      <a:r>
                        <a:rPr lang="en-US" sz="1800" kern="1200" dirty="0" smtClean="0">
                          <a:solidFill>
                            <a:schemeClr val="dk1"/>
                          </a:solidFill>
                          <a:effectLst/>
                          <a:latin typeface="+mn-lt"/>
                          <a:ea typeface="+mn-ea"/>
                          <a:cs typeface="+mn-cs"/>
                        </a:rPr>
                        <a:t>0.45 – 1.5 kg </a:t>
                      </a:r>
                      <a:endParaRPr lang="en-US" dirty="0"/>
                    </a:p>
                  </a:txBody>
                  <a:tcPr/>
                </a:tc>
                <a:tc>
                  <a:txBody>
                    <a:bodyPr/>
                    <a:lstStyle/>
                    <a:p>
                      <a:r>
                        <a:rPr lang="en-US" dirty="0" smtClean="0"/>
                        <a:t>33.4%</a:t>
                      </a:r>
                      <a:endParaRPr lang="en-US" dirty="0"/>
                    </a:p>
                  </a:txBody>
                  <a:tcPr/>
                </a:tc>
                <a:extLst>
                  <a:ext uri="{0D108BD9-81ED-4DB2-BD59-A6C34878D82A}">
                    <a16:rowId xmlns:a16="http://schemas.microsoft.com/office/drawing/2014/main" val="1330518266"/>
                  </a:ext>
                </a:extLst>
              </a:tr>
              <a:tr h="579522">
                <a:tc>
                  <a:txBody>
                    <a:bodyPr/>
                    <a:lstStyle/>
                    <a:p>
                      <a:r>
                        <a:rPr lang="en-US" sz="1800" kern="1200" dirty="0" smtClean="0">
                          <a:solidFill>
                            <a:schemeClr val="dk1"/>
                          </a:solidFill>
                          <a:effectLst/>
                          <a:latin typeface="+mn-lt"/>
                          <a:ea typeface="+mn-ea"/>
                          <a:cs typeface="+mn-cs"/>
                        </a:rPr>
                        <a:t>0 kg – 0.45 kg</a:t>
                      </a:r>
                      <a:endParaRPr lang="en-US" dirty="0"/>
                    </a:p>
                  </a:txBody>
                  <a:tcPr/>
                </a:tc>
                <a:tc>
                  <a:txBody>
                    <a:bodyPr/>
                    <a:lstStyle/>
                    <a:p>
                      <a:r>
                        <a:rPr lang="en-US" dirty="0" smtClean="0"/>
                        <a:t>100%</a:t>
                      </a:r>
                      <a:endParaRPr lang="en-US" dirty="0"/>
                    </a:p>
                  </a:txBody>
                  <a:tcPr/>
                </a:tc>
                <a:extLst>
                  <a:ext uri="{0D108BD9-81ED-4DB2-BD59-A6C34878D82A}">
                    <a16:rowId xmlns:a16="http://schemas.microsoft.com/office/drawing/2014/main" val="2719185702"/>
                  </a:ext>
                </a:extLst>
              </a:tr>
            </a:tbl>
          </a:graphicData>
        </a:graphic>
      </p:graphicFrame>
      <p:sp>
        <p:nvSpPr>
          <p:cNvPr id="11" name="Rectangle 10"/>
          <p:cNvSpPr/>
          <p:nvPr/>
        </p:nvSpPr>
        <p:spPr>
          <a:xfrm>
            <a:off x="4400664" y="3244334"/>
            <a:ext cx="184731" cy="369332"/>
          </a:xfrm>
          <a:prstGeom prst="rect">
            <a:avLst/>
          </a:prstGeom>
        </p:spPr>
        <p:txBody>
          <a:bodyPr wrap="none">
            <a:spAutoFit/>
          </a:bodyPr>
          <a:lstStyle/>
          <a:p>
            <a:endParaRPr lang="en-US" dirty="0"/>
          </a:p>
        </p:txBody>
      </p:sp>
      <p:sp>
        <p:nvSpPr>
          <p:cNvPr id="7" name="Date Placeholder 6"/>
          <p:cNvSpPr>
            <a:spLocks noGrp="1"/>
          </p:cNvSpPr>
          <p:nvPr>
            <p:ph type="dt" sz="half" idx="10"/>
          </p:nvPr>
        </p:nvSpPr>
        <p:spPr/>
        <p:txBody>
          <a:bodyPr/>
          <a:lstStyle/>
          <a:p>
            <a:r>
              <a:rPr lang="en-US" smtClean="0"/>
              <a:t>12/27/2022</a:t>
            </a:r>
            <a:endParaRPr lang="en-US"/>
          </a:p>
        </p:txBody>
      </p:sp>
      <p:sp>
        <p:nvSpPr>
          <p:cNvPr id="8" name="Slide Number Placeholder 7"/>
          <p:cNvSpPr>
            <a:spLocks noGrp="1"/>
          </p:cNvSpPr>
          <p:nvPr>
            <p:ph type="sldNum" sz="quarter" idx="11"/>
          </p:nvPr>
        </p:nvSpPr>
        <p:spPr/>
        <p:txBody>
          <a:bodyPr/>
          <a:lstStyle/>
          <a:p>
            <a:fld id="{EE20FB1C-E321-48F7-8FD7-F16070CF473D}" type="slidenum">
              <a:rPr lang="en-US" smtClean="0"/>
              <a:t>4</a:t>
            </a:fld>
            <a:endParaRPr lang="en-US"/>
          </a:p>
        </p:txBody>
      </p:sp>
    </p:spTree>
    <p:extLst>
      <p:ext uri="{BB962C8B-B14F-4D97-AF65-F5344CB8AC3E}">
        <p14:creationId xmlns:p14="http://schemas.microsoft.com/office/powerpoint/2010/main" val="2807289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685800"/>
            <a:ext cx="10972800" cy="931403"/>
          </a:xfrm>
        </p:spPr>
        <p:txBody>
          <a:bodyPr/>
          <a:lstStyle/>
          <a:p>
            <a:r>
              <a:rPr lang="en-US" sz="3200" dirty="0">
                <a:solidFill>
                  <a:schemeClr val="tx1"/>
                </a:solidFill>
              </a:rPr>
              <a:t>C</a:t>
            </a:r>
            <a:r>
              <a:rPr lang="en-US" sz="3200" dirty="0" smtClean="0">
                <a:solidFill>
                  <a:schemeClr val="tx1"/>
                </a:solidFill>
              </a:rPr>
              <a:t>lean Hydrogen PTC </a:t>
            </a:r>
            <a:r>
              <a:rPr lang="en-US" sz="3200" dirty="0">
                <a:solidFill>
                  <a:schemeClr val="tx1"/>
                </a:solidFill>
              </a:rPr>
              <a:t>(cont’d.)</a:t>
            </a:r>
            <a:endParaRPr lang="en-US" sz="3200" dirty="0"/>
          </a:p>
        </p:txBody>
      </p:sp>
      <p:sp>
        <p:nvSpPr>
          <p:cNvPr id="3" name="Content Placeholder 2"/>
          <p:cNvSpPr>
            <a:spLocks noGrp="1"/>
          </p:cNvSpPr>
          <p:nvPr>
            <p:ph idx="1"/>
          </p:nvPr>
        </p:nvSpPr>
        <p:spPr>
          <a:xfrm>
            <a:off x="660680" y="1549820"/>
            <a:ext cx="10989733" cy="4616712"/>
          </a:xfrm>
        </p:spPr>
        <p:txBody>
          <a:bodyPr/>
          <a:lstStyle/>
          <a:p>
            <a:pPr algn="just"/>
            <a:r>
              <a:rPr lang="en-US" dirty="0" smtClean="0"/>
              <a:t>The Act defines “</a:t>
            </a:r>
            <a:r>
              <a:rPr lang="en-US" i="1" dirty="0" smtClean="0"/>
              <a:t>qualified clean hydrogen</a:t>
            </a:r>
            <a:r>
              <a:rPr lang="en-US" dirty="0" smtClean="0"/>
              <a:t>” as hydrogen that is produced </a:t>
            </a:r>
            <a:r>
              <a:rPr lang="en-US" dirty="0"/>
              <a:t>through </a:t>
            </a:r>
            <a:r>
              <a:rPr lang="en-US" dirty="0" smtClean="0"/>
              <a:t>a process that results in a greenhouse gas emissions rate, as determined under the Clean Air Act, through the completion of production not greater than four kilograms of </a:t>
            </a:r>
            <a:r>
              <a:rPr lang="en-US" kern="1200" dirty="0" smtClean="0">
                <a:solidFill>
                  <a:schemeClr val="dk1"/>
                </a:solidFill>
              </a:rPr>
              <a:t>CO₂</a:t>
            </a:r>
            <a:r>
              <a:rPr lang="en-US" dirty="0" smtClean="0"/>
              <a:t> equivalent per kilogram of hydrogen. </a:t>
            </a:r>
          </a:p>
          <a:p>
            <a:pPr algn="just"/>
            <a:r>
              <a:rPr lang="en-US" dirty="0" smtClean="0"/>
              <a:t>The </a:t>
            </a:r>
            <a:r>
              <a:rPr lang="en-US" dirty="0"/>
              <a:t>hydrogen must be </a:t>
            </a:r>
            <a:r>
              <a:rPr lang="en-US" dirty="0" smtClean="0"/>
              <a:t>produced in </a:t>
            </a:r>
            <a:r>
              <a:rPr lang="en-US" dirty="0"/>
              <a:t>the United States </a:t>
            </a:r>
            <a:r>
              <a:rPr lang="en-US" dirty="0" smtClean="0"/>
              <a:t>(or a possession of the </a:t>
            </a:r>
            <a:r>
              <a:rPr lang="en-US" dirty="0"/>
              <a:t>United </a:t>
            </a:r>
            <a:r>
              <a:rPr lang="en-US" dirty="0" smtClean="0"/>
              <a:t>States) for sale, </a:t>
            </a:r>
            <a:r>
              <a:rPr lang="en-US" dirty="0"/>
              <a:t>or </a:t>
            </a:r>
            <a:r>
              <a:rPr lang="en-US" dirty="0" smtClean="0"/>
              <a:t>for use, </a:t>
            </a:r>
            <a:r>
              <a:rPr lang="en-US" dirty="0"/>
              <a:t>in the taxpayer’s ordinary course of </a:t>
            </a:r>
            <a:r>
              <a:rPr lang="en-US" dirty="0" smtClean="0"/>
              <a:t> business.</a:t>
            </a:r>
          </a:p>
          <a:p>
            <a:pPr algn="just"/>
            <a:r>
              <a:rPr lang="en-US" dirty="0" smtClean="0"/>
              <a:t>The production, and sale or use, of the hydrogen must </a:t>
            </a:r>
            <a:r>
              <a:rPr lang="en-US" dirty="0"/>
              <a:t>be verified by an unrelated third party</a:t>
            </a:r>
            <a:r>
              <a:rPr lang="en-US" dirty="0" smtClean="0"/>
              <a:t>. No official guidance has yet been issued interpreting this requirement.  </a:t>
            </a:r>
            <a:endParaRPr lang="en-US" dirty="0"/>
          </a:p>
          <a:p>
            <a:endParaRPr lang="en-US"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5</a:t>
            </a:fld>
            <a:endParaRPr lang="en-US"/>
          </a:p>
        </p:txBody>
      </p:sp>
    </p:spTree>
    <p:extLst>
      <p:ext uri="{BB962C8B-B14F-4D97-AF65-F5344CB8AC3E}">
        <p14:creationId xmlns:p14="http://schemas.microsoft.com/office/powerpoint/2010/main" val="28522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60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92667" y="685800"/>
            <a:ext cx="10972800" cy="719808"/>
          </a:xfrm>
        </p:spPr>
        <p:txBody>
          <a:bodyPr/>
          <a:lstStyle/>
          <a:p>
            <a:r>
              <a:rPr lang="en-US" dirty="0">
                <a:solidFill>
                  <a:schemeClr val="tx1"/>
                </a:solidFill>
              </a:rPr>
              <a:t>Clean </a:t>
            </a:r>
            <a:r>
              <a:rPr lang="en-US" dirty="0" smtClean="0">
                <a:solidFill>
                  <a:schemeClr val="tx1"/>
                </a:solidFill>
              </a:rPr>
              <a:t>Hydrogen </a:t>
            </a:r>
            <a:r>
              <a:rPr lang="en-US" dirty="0">
                <a:solidFill>
                  <a:schemeClr val="tx1"/>
                </a:solidFill>
              </a:rPr>
              <a:t>PTC (cont’d.)</a:t>
            </a:r>
            <a:endParaRPr lang="en-US" dirty="0"/>
          </a:p>
        </p:txBody>
      </p:sp>
      <p:sp>
        <p:nvSpPr>
          <p:cNvPr id="3" name="Content Placeholder 2"/>
          <p:cNvSpPr>
            <a:spLocks noGrp="1"/>
          </p:cNvSpPr>
          <p:nvPr>
            <p:ph idx="1"/>
          </p:nvPr>
        </p:nvSpPr>
        <p:spPr>
          <a:xfrm>
            <a:off x="592667" y="1405608"/>
            <a:ext cx="10989733" cy="4874280"/>
          </a:xfrm>
        </p:spPr>
        <p:txBody>
          <a:bodyPr/>
          <a:lstStyle/>
          <a:p>
            <a:pPr marL="112712" indent="0" algn="just">
              <a:buNone/>
            </a:pPr>
            <a:r>
              <a:rPr lang="en-US" dirty="0" smtClean="0"/>
              <a:t>The Act defines </a:t>
            </a:r>
            <a:r>
              <a:rPr lang="en-US" dirty="0"/>
              <a:t>a “</a:t>
            </a:r>
            <a:r>
              <a:rPr lang="en-US" b="1" dirty="0"/>
              <a:t>qualified clean hydrogen production facility</a:t>
            </a:r>
            <a:r>
              <a:rPr lang="en-US" dirty="0"/>
              <a:t>” as a </a:t>
            </a:r>
            <a:r>
              <a:rPr lang="en-US" dirty="0" smtClean="0"/>
              <a:t>facility:</a:t>
            </a:r>
            <a:r>
              <a:rPr lang="en-US" dirty="0"/>
              <a:t> </a:t>
            </a:r>
          </a:p>
          <a:p>
            <a:pPr lvl="1" algn="just"/>
            <a:r>
              <a:rPr lang="en-US" dirty="0" smtClean="0"/>
              <a:t>owned </a:t>
            </a:r>
            <a:r>
              <a:rPr lang="en-US" dirty="0"/>
              <a:t>by the taxpayer, </a:t>
            </a:r>
          </a:p>
          <a:p>
            <a:pPr lvl="1" algn="just"/>
            <a:r>
              <a:rPr lang="en-US" dirty="0" smtClean="0"/>
              <a:t>which </a:t>
            </a:r>
            <a:r>
              <a:rPr lang="en-US" dirty="0"/>
              <a:t>produces </a:t>
            </a:r>
            <a:r>
              <a:rPr lang="en-US" dirty="0" smtClean="0"/>
              <a:t>“</a:t>
            </a:r>
            <a:r>
              <a:rPr lang="en-US" b="1" dirty="0" smtClean="0"/>
              <a:t>qualified clean hydrogen</a:t>
            </a:r>
            <a:r>
              <a:rPr lang="en-US" dirty="0" smtClean="0"/>
              <a:t>”, </a:t>
            </a:r>
            <a:r>
              <a:rPr lang="en-US" dirty="0"/>
              <a:t>and </a:t>
            </a:r>
          </a:p>
          <a:p>
            <a:pPr lvl="1" algn="just"/>
            <a:r>
              <a:rPr lang="en-US" dirty="0" smtClean="0"/>
              <a:t>the </a:t>
            </a:r>
            <a:r>
              <a:rPr lang="en-US" dirty="0"/>
              <a:t>construction of which begins before January 1, </a:t>
            </a:r>
            <a:r>
              <a:rPr lang="en-US" dirty="0" smtClean="0"/>
              <a:t>2033.</a:t>
            </a:r>
            <a:endParaRPr lang="en-US" dirty="0"/>
          </a:p>
          <a:p>
            <a:pPr marL="112712" indent="0" algn="just">
              <a:buNone/>
            </a:pPr>
            <a:r>
              <a:rPr lang="en-US" dirty="0" smtClean="0"/>
              <a:t>To be “</a:t>
            </a:r>
            <a:r>
              <a:rPr lang="en-US" b="1" dirty="0" smtClean="0"/>
              <a:t>qualified </a:t>
            </a:r>
            <a:r>
              <a:rPr lang="en-US" b="1" dirty="0"/>
              <a:t>clean </a:t>
            </a:r>
            <a:r>
              <a:rPr lang="en-US" b="1" dirty="0" smtClean="0"/>
              <a:t>hydrogen”</a:t>
            </a:r>
            <a:r>
              <a:rPr lang="en-US" dirty="0" smtClean="0"/>
              <a:t>, the hydrogen must be </a:t>
            </a:r>
            <a:r>
              <a:rPr lang="en-US" dirty="0"/>
              <a:t>produced through a process that results in a </a:t>
            </a:r>
            <a:r>
              <a:rPr lang="en-US" dirty="0" smtClean="0"/>
              <a:t>greenhouse </a:t>
            </a:r>
            <a:r>
              <a:rPr lang="en-US" dirty="0"/>
              <a:t>gas emissions rate of not greater than 4 kilograms of </a:t>
            </a:r>
            <a:r>
              <a:rPr lang="en-US" b="1" kern="1200" dirty="0">
                <a:solidFill>
                  <a:schemeClr val="dk1"/>
                </a:solidFill>
              </a:rPr>
              <a:t>CO</a:t>
            </a:r>
            <a:r>
              <a:rPr lang="en-US" b="1" kern="1200" dirty="0" smtClean="0">
                <a:solidFill>
                  <a:schemeClr val="dk1"/>
                </a:solidFill>
              </a:rPr>
              <a:t>₂e</a:t>
            </a:r>
            <a:r>
              <a:rPr lang="en-US" b="1" dirty="0" smtClean="0"/>
              <a:t> </a:t>
            </a:r>
            <a:r>
              <a:rPr lang="en-US" dirty="0" smtClean="0"/>
              <a:t>per </a:t>
            </a:r>
            <a:r>
              <a:rPr lang="en-US" dirty="0"/>
              <a:t>kilogram of </a:t>
            </a:r>
            <a:r>
              <a:rPr lang="en-US" dirty="0" smtClean="0"/>
              <a:t>hydrogen.  </a:t>
            </a:r>
          </a:p>
          <a:p>
            <a:pPr marL="112712" indent="0" algn="just">
              <a:buNone/>
            </a:pPr>
            <a:endParaRPr lang="en-US" dirty="0" smtClean="0"/>
          </a:p>
          <a:p>
            <a:pPr marL="112712" indent="0" algn="just">
              <a:buNone/>
            </a:pPr>
            <a:r>
              <a:rPr lang="en-US" b="1" dirty="0" smtClean="0"/>
              <a:t>CO</a:t>
            </a:r>
            <a:r>
              <a:rPr lang="en-US" b="1" baseline="-25000" dirty="0" smtClean="0"/>
              <a:t>2</a:t>
            </a:r>
            <a:r>
              <a:rPr lang="en-US" b="1" dirty="0" smtClean="0"/>
              <a:t>e</a:t>
            </a:r>
            <a:r>
              <a:rPr lang="en-US" dirty="0" smtClean="0"/>
              <a:t> (carbon dioxide equivalent) means</a:t>
            </a:r>
            <a:r>
              <a:rPr lang="en-US" dirty="0"/>
              <a:t> the number of metric tons </a:t>
            </a:r>
            <a:r>
              <a:rPr lang="en-US" dirty="0" smtClean="0"/>
              <a:t>of </a:t>
            </a:r>
            <a:r>
              <a:rPr lang="en-US" kern="1200" dirty="0">
                <a:solidFill>
                  <a:schemeClr val="dk1"/>
                </a:solidFill>
              </a:rPr>
              <a:t>CO₂ </a:t>
            </a:r>
            <a:r>
              <a:rPr lang="en-US" kern="1200" dirty="0" smtClean="0">
                <a:solidFill>
                  <a:schemeClr val="dk1"/>
                </a:solidFill>
              </a:rPr>
              <a:t>or </a:t>
            </a:r>
            <a:r>
              <a:rPr lang="en-US" dirty="0" smtClean="0"/>
              <a:t>other </a:t>
            </a:r>
            <a:r>
              <a:rPr lang="en-US" dirty="0"/>
              <a:t>greenhouse </a:t>
            </a:r>
            <a:r>
              <a:rPr lang="en-US" dirty="0" smtClean="0"/>
              <a:t>gases </a:t>
            </a:r>
            <a:r>
              <a:rPr lang="en-US" dirty="0"/>
              <a:t>emitted with the same global warming potential as one metric ton of </a:t>
            </a:r>
            <a:r>
              <a:rPr lang="en-US" kern="1200" dirty="0">
                <a:solidFill>
                  <a:schemeClr val="dk1"/>
                </a:solidFill>
              </a:rPr>
              <a:t>CO</a:t>
            </a:r>
            <a:r>
              <a:rPr lang="en-US" kern="1200" dirty="0" smtClean="0">
                <a:solidFill>
                  <a:schemeClr val="dk1"/>
                </a:solidFill>
              </a:rPr>
              <a:t>₂</a:t>
            </a:r>
            <a:r>
              <a:rPr lang="en-US" dirty="0" smtClean="0"/>
              <a:t>.</a:t>
            </a:r>
            <a:endParaRPr lang="en-US" dirty="0"/>
          </a:p>
          <a:p>
            <a:pPr marL="112712" indent="0">
              <a:buNone/>
            </a:pPr>
            <a:endParaRPr lang="en-US"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6</a:t>
            </a:fld>
            <a:endParaRPr lang="en-US"/>
          </a:p>
        </p:txBody>
      </p:sp>
    </p:spTree>
    <p:extLst>
      <p:ext uri="{BB962C8B-B14F-4D97-AF65-F5344CB8AC3E}">
        <p14:creationId xmlns:p14="http://schemas.microsoft.com/office/powerpoint/2010/main" val="415804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1078765"/>
            <a:ext cx="10972800" cy="357070"/>
          </a:xfrm>
        </p:spPr>
        <p:txBody>
          <a:bodyPr/>
          <a:lstStyle/>
          <a:p>
            <a:r>
              <a:rPr lang="en-US" dirty="0">
                <a:solidFill>
                  <a:schemeClr val="tx1"/>
                </a:solidFill>
              </a:rPr>
              <a:t>Clean </a:t>
            </a:r>
            <a:r>
              <a:rPr lang="en-US" dirty="0" smtClean="0">
                <a:solidFill>
                  <a:schemeClr val="tx1"/>
                </a:solidFill>
              </a:rPr>
              <a:t>Hydrogen </a:t>
            </a:r>
            <a:r>
              <a:rPr lang="en-US" dirty="0">
                <a:solidFill>
                  <a:schemeClr val="tx1"/>
                </a:solidFill>
              </a:rPr>
              <a:t>PTC (cont’d.)</a:t>
            </a:r>
            <a:endParaRPr lang="en-US" dirty="0"/>
          </a:p>
        </p:txBody>
      </p:sp>
      <p:sp>
        <p:nvSpPr>
          <p:cNvPr id="3" name="Content Placeholder 2"/>
          <p:cNvSpPr>
            <a:spLocks noGrp="1"/>
          </p:cNvSpPr>
          <p:nvPr>
            <p:ph idx="1"/>
          </p:nvPr>
        </p:nvSpPr>
        <p:spPr/>
        <p:txBody>
          <a:bodyPr/>
          <a:lstStyle/>
          <a:p>
            <a:pPr marL="112712" indent="0">
              <a:buNone/>
            </a:pPr>
            <a:r>
              <a:rPr lang="en-US" u="sng" dirty="0" smtClean="0"/>
              <a:t>Increased Credit</a:t>
            </a:r>
            <a:endParaRPr lang="en-US" dirty="0" smtClean="0"/>
          </a:p>
          <a:p>
            <a:pPr marL="112712" indent="0">
              <a:buNone/>
            </a:pPr>
            <a:endParaRPr lang="en-US" dirty="0" smtClean="0"/>
          </a:p>
          <a:p>
            <a:pPr marL="112712" indent="0">
              <a:buNone/>
            </a:pPr>
            <a:r>
              <a:rPr lang="en-US" dirty="0" smtClean="0"/>
              <a:t>The Base Credit described above is </a:t>
            </a:r>
            <a:r>
              <a:rPr lang="en-US" u="sng" dirty="0" smtClean="0"/>
              <a:t>multiplied by 5</a:t>
            </a:r>
            <a:r>
              <a:rPr lang="en-US" dirty="0" smtClean="0"/>
              <a:t> if the qualified clean hydrogen production facility satisfies the following requirements:</a:t>
            </a:r>
            <a:endParaRPr lang="en-US" b="1" dirty="0" smtClean="0"/>
          </a:p>
          <a:p>
            <a:endParaRPr lang="en-US" b="1" dirty="0" smtClean="0"/>
          </a:p>
          <a:p>
            <a:r>
              <a:rPr lang="en-US" b="1" dirty="0" smtClean="0"/>
              <a:t> Prevailing Wages</a:t>
            </a:r>
          </a:p>
          <a:p>
            <a:pPr marL="112712" indent="0">
              <a:buNone/>
            </a:pPr>
            <a:endParaRPr lang="en-US" b="1" dirty="0" smtClean="0"/>
          </a:p>
          <a:p>
            <a:r>
              <a:rPr lang="en-US" b="1" dirty="0"/>
              <a:t>Apprenticeship</a:t>
            </a:r>
          </a:p>
          <a:p>
            <a:endParaRPr lang="en-US" dirty="0" smtClean="0"/>
          </a:p>
          <a:p>
            <a:endParaRPr lang="en-US" dirty="0" smtClean="0"/>
          </a:p>
          <a:p>
            <a:endParaRPr lang="en-US" dirty="0"/>
          </a:p>
          <a:p>
            <a:endParaRPr lang="en-US" dirty="0" smtClean="0"/>
          </a:p>
          <a:p>
            <a:endParaRPr lang="en-US" dirty="0" smtClean="0"/>
          </a:p>
          <a:p>
            <a:pPr marL="112712" indent="0">
              <a:buNone/>
            </a:pPr>
            <a:endParaRPr lang="en-US" dirty="0"/>
          </a:p>
          <a:p>
            <a:pPr marL="112712" indent="0">
              <a:buNone/>
            </a:pPr>
            <a:endParaRPr lang="en-US" dirty="0"/>
          </a:p>
          <a:p>
            <a:pPr marL="112712" indent="0">
              <a:buNone/>
            </a:pPr>
            <a:endParaRPr lang="en-US" dirty="0"/>
          </a:p>
          <a:p>
            <a:pPr marL="112712" indent="0">
              <a:buNone/>
            </a:pPr>
            <a:r>
              <a:rPr lang="en-US" u="sng" dirty="0" smtClean="0"/>
              <a:t>   </a:t>
            </a: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7</a:t>
            </a:fld>
            <a:endParaRPr lang="en-US"/>
          </a:p>
        </p:txBody>
      </p:sp>
    </p:spTree>
    <p:extLst>
      <p:ext uri="{BB962C8B-B14F-4D97-AF65-F5344CB8AC3E}">
        <p14:creationId xmlns:p14="http://schemas.microsoft.com/office/powerpoint/2010/main" val="2082827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Clean hydrogen PTC (cont’d.)</a:t>
            </a:r>
            <a:endParaRPr lang="en-US" dirty="0"/>
          </a:p>
        </p:txBody>
      </p:sp>
      <p:sp>
        <p:nvSpPr>
          <p:cNvPr id="3" name="Content Placeholder 2"/>
          <p:cNvSpPr>
            <a:spLocks noGrp="1"/>
          </p:cNvSpPr>
          <p:nvPr>
            <p:ph idx="1"/>
          </p:nvPr>
        </p:nvSpPr>
        <p:spPr/>
        <p:txBody>
          <a:bodyPr/>
          <a:lstStyle/>
          <a:p>
            <a:pPr marL="112712" indent="0" algn="just">
              <a:buNone/>
            </a:pPr>
            <a:r>
              <a:rPr lang="en-US" u="sng" dirty="0" smtClean="0"/>
              <a:t>Prevailing Wage Requirement </a:t>
            </a:r>
            <a:endParaRPr lang="en-US" dirty="0" smtClean="0"/>
          </a:p>
          <a:p>
            <a:pPr marL="112712" indent="0" algn="just">
              <a:buNone/>
            </a:pPr>
            <a:r>
              <a:rPr lang="en-US" dirty="0" smtClean="0"/>
              <a:t>Workers </a:t>
            </a:r>
            <a:r>
              <a:rPr lang="en-US" dirty="0"/>
              <a:t>employed by the taxpayer, or by any contractor or subcontractor, in the construction of the qualified clean hydrogen production facility must be                                           paid not less than the prevailing wage rates for </a:t>
            </a:r>
            <a:r>
              <a:rPr lang="en-US" dirty="0" smtClean="0"/>
              <a:t>similar construction, as most recently determined by the U. S. Secretary of Labor for the locality where the facility is located.</a:t>
            </a: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8</a:t>
            </a:fld>
            <a:endParaRPr lang="en-US"/>
          </a:p>
        </p:txBody>
      </p:sp>
    </p:spTree>
    <p:extLst>
      <p:ext uri="{BB962C8B-B14F-4D97-AF65-F5344CB8AC3E}">
        <p14:creationId xmlns:p14="http://schemas.microsoft.com/office/powerpoint/2010/main" val="53945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7" y="685800"/>
            <a:ext cx="10972800" cy="462868"/>
          </a:xfrm>
        </p:spPr>
        <p:txBody>
          <a:bodyPr/>
          <a:lstStyle/>
          <a:p>
            <a:r>
              <a:rPr lang="en-US" sz="2800" dirty="0">
                <a:solidFill>
                  <a:schemeClr val="tx1"/>
                </a:solidFill>
              </a:rPr>
              <a:t>Clean hydrogen PTC (cont’d.)</a:t>
            </a:r>
            <a:endParaRPr lang="en-US" sz="2800" dirty="0"/>
          </a:p>
        </p:txBody>
      </p:sp>
      <p:sp>
        <p:nvSpPr>
          <p:cNvPr id="3" name="Content Placeholder 2"/>
          <p:cNvSpPr>
            <a:spLocks noGrp="1"/>
          </p:cNvSpPr>
          <p:nvPr>
            <p:ph idx="1"/>
          </p:nvPr>
        </p:nvSpPr>
        <p:spPr>
          <a:xfrm>
            <a:off x="592667" y="1148668"/>
            <a:ext cx="10989733" cy="5509071"/>
          </a:xfrm>
        </p:spPr>
        <p:txBody>
          <a:bodyPr/>
          <a:lstStyle/>
          <a:p>
            <a:pPr marL="112712" indent="0">
              <a:buNone/>
            </a:pPr>
            <a:r>
              <a:rPr lang="en-US" u="sng" dirty="0" smtClean="0"/>
              <a:t>Apprenticeship Requirement</a:t>
            </a:r>
          </a:p>
          <a:p>
            <a:r>
              <a:rPr lang="en-US" dirty="0"/>
              <a:t>Each taxpayer, contractor, or subcontractor who employs four or more individuals to perform construction of a qualified clean hydrogen production facility must employ </a:t>
            </a:r>
            <a:r>
              <a:rPr lang="en-US" dirty="0" smtClean="0"/>
              <a:t>to </a:t>
            </a:r>
            <a:r>
              <a:rPr lang="en-US" dirty="0"/>
              <a:t>perform </a:t>
            </a:r>
            <a:r>
              <a:rPr lang="en-US" dirty="0" smtClean="0"/>
              <a:t>the work </a:t>
            </a:r>
            <a:r>
              <a:rPr lang="en-US" dirty="0"/>
              <a:t>employees participating in an apprenticeship program registered </a:t>
            </a:r>
            <a:r>
              <a:rPr lang="en-US" dirty="0" smtClean="0"/>
              <a:t>with </a:t>
            </a:r>
            <a:r>
              <a:rPr lang="en-US" dirty="0"/>
              <a:t>the U.S. Department of Labor (DOL) or applicable state government agency (“</a:t>
            </a:r>
            <a:r>
              <a:rPr lang="en-US" b="1" dirty="0"/>
              <a:t>qualifying apprentices</a:t>
            </a:r>
            <a:r>
              <a:rPr lang="en-US" dirty="0"/>
              <a:t>”)</a:t>
            </a:r>
            <a:r>
              <a:rPr lang="en-US" dirty="0" smtClean="0"/>
              <a:t>. </a:t>
            </a:r>
          </a:p>
          <a:p>
            <a:r>
              <a:rPr lang="en-US" dirty="0" smtClean="0"/>
              <a:t>Of </a:t>
            </a:r>
            <a:r>
              <a:rPr lang="en-US" dirty="0"/>
              <a:t>the total labor hours performed in the construction of such a facility the construction of which begins (i) before 2023, </a:t>
            </a:r>
            <a:r>
              <a:rPr lang="en-US" u="sng" dirty="0"/>
              <a:t>10%</a:t>
            </a:r>
            <a:r>
              <a:rPr lang="en-US" dirty="0"/>
              <a:t>, (ii) during 2023, </a:t>
            </a:r>
            <a:r>
              <a:rPr lang="en-US" u="sng" dirty="0"/>
              <a:t>12.5%</a:t>
            </a:r>
            <a:r>
              <a:rPr lang="en-US" dirty="0"/>
              <a:t>,  </a:t>
            </a:r>
            <a:r>
              <a:rPr lang="en-US" dirty="0" smtClean="0"/>
              <a:t>or </a:t>
            </a:r>
            <a:r>
              <a:rPr lang="en-US" dirty="0"/>
              <a:t>(iii) </a:t>
            </a:r>
            <a:r>
              <a:rPr lang="en-US" dirty="0" smtClean="0"/>
              <a:t>after </a:t>
            </a:r>
            <a:r>
              <a:rPr lang="en-US" dirty="0"/>
              <a:t>2023, </a:t>
            </a:r>
            <a:r>
              <a:rPr lang="en-US" u="sng" dirty="0"/>
              <a:t>15%</a:t>
            </a:r>
            <a:r>
              <a:rPr lang="en-US" dirty="0"/>
              <a:t>, must be performed by </a:t>
            </a:r>
            <a:r>
              <a:rPr lang="en-US" dirty="0" smtClean="0"/>
              <a:t>qualifying apprentices.</a:t>
            </a:r>
          </a:p>
          <a:p>
            <a:r>
              <a:rPr lang="en-US" dirty="0" smtClean="0"/>
              <a:t>The work must be performed in compliance with </a:t>
            </a:r>
            <a:r>
              <a:rPr lang="en-US" dirty="0"/>
              <a:t>any applicable requirements for </a:t>
            </a:r>
            <a:r>
              <a:rPr lang="en-US" dirty="0" smtClean="0"/>
              <a:t>apprentice-to-journeyworker </a:t>
            </a:r>
            <a:r>
              <a:rPr lang="en-US" dirty="0"/>
              <a:t>ratios of </a:t>
            </a:r>
            <a:r>
              <a:rPr lang="en-US" dirty="0" smtClean="0"/>
              <a:t>the DOL or state </a:t>
            </a:r>
            <a:r>
              <a:rPr lang="en-US" dirty="0"/>
              <a:t>agency.</a:t>
            </a:r>
          </a:p>
          <a:p>
            <a:pPr marL="112712" indent="0">
              <a:buNone/>
            </a:pPr>
            <a:endParaRPr lang="en-US" u="sng" dirty="0"/>
          </a:p>
        </p:txBody>
      </p:sp>
      <p:sp>
        <p:nvSpPr>
          <p:cNvPr id="5" name="Date Placeholder 4"/>
          <p:cNvSpPr>
            <a:spLocks noGrp="1"/>
          </p:cNvSpPr>
          <p:nvPr>
            <p:ph type="dt" sz="half" idx="10"/>
          </p:nvPr>
        </p:nvSpPr>
        <p:spPr/>
        <p:txBody>
          <a:bodyPr/>
          <a:lstStyle/>
          <a:p>
            <a:r>
              <a:rPr lang="en-US" smtClean="0"/>
              <a:t>12/27/2022</a:t>
            </a:r>
            <a:endParaRPr lang="en-US"/>
          </a:p>
        </p:txBody>
      </p:sp>
      <p:sp>
        <p:nvSpPr>
          <p:cNvPr id="6" name="Slide Number Placeholder 5"/>
          <p:cNvSpPr>
            <a:spLocks noGrp="1"/>
          </p:cNvSpPr>
          <p:nvPr>
            <p:ph type="sldNum" sz="quarter" idx="11"/>
          </p:nvPr>
        </p:nvSpPr>
        <p:spPr/>
        <p:txBody>
          <a:bodyPr/>
          <a:lstStyle/>
          <a:p>
            <a:fld id="{EE20FB1C-E321-48F7-8FD7-F16070CF473D}" type="slidenum">
              <a:rPr lang="en-US" smtClean="0"/>
              <a:t>9</a:t>
            </a:fld>
            <a:endParaRPr lang="en-US"/>
          </a:p>
        </p:txBody>
      </p:sp>
    </p:spTree>
    <p:extLst>
      <p:ext uri="{BB962C8B-B14F-4D97-AF65-F5344CB8AC3E}">
        <p14:creationId xmlns:p14="http://schemas.microsoft.com/office/powerpoint/2010/main" val="327982408"/>
      </p:ext>
    </p:extLst>
  </p:cSld>
  <p:clrMapOvr>
    <a:masterClrMapping/>
  </p:clrMapOvr>
</p:sld>
</file>

<file path=ppt/theme/theme1.xml><?xml version="1.0" encoding="utf-8"?>
<a:theme xmlns:a="http://schemas.openxmlformats.org/drawingml/2006/main" name="New Wyatt PowerPoint Theme - Final (All Offices)">
  <a:themeElements>
    <a:clrScheme name="Custom 2">
      <a:dk1>
        <a:srgbClr val="0D436B"/>
      </a:dk1>
      <a:lt1>
        <a:sysClr val="window" lastClr="FFFFFF"/>
      </a:lt1>
      <a:dk2>
        <a:srgbClr val="0D436B"/>
      </a:dk2>
      <a:lt2>
        <a:srgbClr val="FFFFFF"/>
      </a:lt2>
      <a:accent1>
        <a:srgbClr val="F53340"/>
      </a:accent1>
      <a:accent2>
        <a:srgbClr val="E5E1E6"/>
      </a:accent2>
      <a:accent3>
        <a:srgbClr val="BFBFBF"/>
      </a:accent3>
      <a:accent4>
        <a:srgbClr val="0D436B"/>
      </a:accent4>
      <a:accent5>
        <a:srgbClr val="C00000"/>
      </a:accent5>
      <a:accent6>
        <a:srgbClr val="00B0F0"/>
      </a:accent6>
      <a:hlink>
        <a:srgbClr val="00B0F0"/>
      </a:hlink>
      <a:folHlink>
        <a:srgbClr val="C00000"/>
      </a:folHlink>
    </a:clrScheme>
    <a:fontScheme name="Custom 4">
      <a:majorFont>
        <a:latin typeface="Roboto Slab"/>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ew Wyatt PowerPoint Theme - Final (All Offices)" id="{BB2CA230-E6BD-42EA-BF45-FDB986385BD5}" vid="{2231C16C-BB7D-4105-B427-E76B786B0E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xml>��< ? x m l   v e r s i o n = " 1 . 0 "   e n c o d i n g = " u t f - 1 6 " ? >  
 < p r o p e r t i e s   x m l n s = " h t t p : / / w w w . i m a n a g e . c o m / w o r k / x m l s c h e m a " >  
     < d o c u m e n t i d > W Y A T T D A T A ! 1 0 1 0 2 3 5 4 8 . 1 < / d o c u m e n t i d >  
     < s e n d e r i d > S B E R G E R < / s e n d e r i d >  
     < s e n d e r e m a i l > S B E R G E R @ W Y A T T F I R M . C O M < / s e n d e r e m a i l >  
     < l a s t m o d i f i e d > 2 0 2 2 - 1 2 - 2 7 T 1 4 : 3 6 : 3 7 . 0 0 0 0 0 0 0 - 0 5 : 0 0 < / l a s t m o d i f i e d >  
     < d a t a b a s e > W Y A T T D A T A < / d a t a b a s e >  
 < / p r o p e r t i e s > 
</file>

<file path=docProps/app.xml><?xml version="1.0" encoding="utf-8"?>
<Properties xmlns="http://schemas.openxmlformats.org/officeDocument/2006/extended-properties" xmlns:vt="http://schemas.openxmlformats.org/officeDocument/2006/docPropsVTypes">
  <Template>New Wyatt PowerPoint Theme - Final (All Offices)</Template>
  <TotalTime>1260</TotalTime>
  <Words>1974</Words>
  <Application>Microsoft Office PowerPoint</Application>
  <PresentationFormat>Widescreen</PresentationFormat>
  <Paragraphs>186</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Open Sans</vt:lpstr>
      <vt:lpstr>Roboto Slab</vt:lpstr>
      <vt:lpstr>Times New Roman</vt:lpstr>
      <vt:lpstr>New Wyatt PowerPoint Theme - Final (All Offices)</vt:lpstr>
      <vt:lpstr>Tax Credits for Blue Hydrogen under The Inflation Reduction Act of 2022</vt:lpstr>
      <vt:lpstr>PowerPoint Presentation</vt:lpstr>
      <vt:lpstr>Clean Hydrogen PTC</vt:lpstr>
      <vt:lpstr>Clean Hydrogen PTC (cont’d.)</vt:lpstr>
      <vt:lpstr>Clean Hydrogen PTC (cont’d.)</vt:lpstr>
      <vt:lpstr>Clean Hydrogen PTC (cont’d.)</vt:lpstr>
      <vt:lpstr>Clean Hydrogen PTC (cont’d.)</vt:lpstr>
      <vt:lpstr>Clean hydrogen PTC (cont’d.)</vt:lpstr>
      <vt:lpstr>Clean hydrogen PTC (cont’d.)</vt:lpstr>
      <vt:lpstr>Clean hydrogen PTC (cont’d.)</vt:lpstr>
      <vt:lpstr>PowerPoint Presentation</vt:lpstr>
      <vt:lpstr>Clean Hydrogen PTC (cont’d.)</vt:lpstr>
      <vt:lpstr>Monetization of the  Clean Hydrogen Production Tax Credit </vt:lpstr>
      <vt:lpstr>IRC §6417</vt:lpstr>
      <vt:lpstr>IRC §6417 (cont’d.)</vt:lpstr>
      <vt:lpstr>IRC §6417 (cont’d.)</vt:lpstr>
      <vt:lpstr>IRC §6417 (cont’d.)</vt:lpstr>
      <vt:lpstr>IRC §6418</vt:lpstr>
      <vt:lpstr>IRC §6418 (cont’d.)</vt:lpstr>
      <vt:lpstr>Epilogue</vt:lpstr>
    </vt:vector>
  </TitlesOfParts>
  <Company>Wyatt Tarrant &amp; Combs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Nagel, Jacob</dc:creator>
  <cp:lastModifiedBy>Berger, Steve</cp:lastModifiedBy>
  <cp:revision>152</cp:revision>
  <dcterms:created xsi:type="dcterms:W3CDTF">2022-12-19T17:05:17Z</dcterms:created>
  <dcterms:modified xsi:type="dcterms:W3CDTF">2022-12-27T19:36:37Z</dcterms:modified>
</cp:coreProperties>
</file>